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7" r:id="rId2"/>
    <p:sldId id="286" r:id="rId3"/>
    <p:sldId id="289" r:id="rId4"/>
    <p:sldId id="292" r:id="rId5"/>
    <p:sldId id="290" r:id="rId6"/>
    <p:sldId id="295" r:id="rId7"/>
    <p:sldId id="296" r:id="rId8"/>
    <p:sldId id="297" r:id="rId9"/>
    <p:sldId id="291" r:id="rId10"/>
    <p:sldId id="293" r:id="rId11"/>
    <p:sldId id="294" r:id="rId12"/>
    <p:sldId id="28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D8287"/>
    <a:srgbClr val="94999D"/>
    <a:srgbClr val="00ABB9"/>
    <a:srgbClr val="4185F5"/>
    <a:srgbClr val="E6E6E6"/>
    <a:srgbClr val="A2C539"/>
    <a:srgbClr val="FFC9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44" autoAdjust="0"/>
    <p:restoredTop sz="94660"/>
  </p:normalViewPr>
  <p:slideViewPr>
    <p:cSldViewPr snapToGrid="0">
      <p:cViewPr varScale="1">
        <p:scale>
          <a:sx n="70" d="100"/>
          <a:sy n="70" d="100"/>
        </p:scale>
        <p:origin x="4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79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  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036-4269-94AD-1DF9C715F05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036-4269-94AD-1DF9C715F05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36-4269-94AD-1DF9C715F05F}"/>
              </c:ext>
            </c:extLst>
          </c:dPt>
          <c:cat>
            <c:strRef>
              <c:f>工作表1!$A$2:$A$4</c:f>
              <c:strCache>
                <c:ptCount val="3"/>
                <c:pt idx="0">
                  <c:v>沂芳</c:v>
                </c:pt>
                <c:pt idx="1">
                  <c:v>紫瑜</c:v>
                </c:pt>
                <c:pt idx="2">
                  <c:v>紫源</c:v>
                </c:pt>
              </c:strCache>
            </c:strRef>
          </c:cat>
          <c:val>
            <c:numRef>
              <c:f>工作表1!$B$2:$B$4</c:f>
              <c:numCache>
                <c:formatCode>General</c:formatCode>
                <c:ptCount val="3"/>
                <c:pt idx="0">
                  <c:v>0.34</c:v>
                </c:pt>
                <c:pt idx="1">
                  <c:v>0.33</c:v>
                </c:pt>
                <c:pt idx="2">
                  <c:v>0.33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036-4269-94AD-1DF9C715F0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961A05-2721-40C2-B8C2-7BCE475E6A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BB2FB-6345-45FF-A90E-A01D6AFF79C4}" type="datetimeFigureOut">
              <a:rPr lang="en-US" smtClean="0"/>
              <a:t>4/11/2018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4F89ED-19FF-448D-9637-AB3A68F3EE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C22E37-F0B4-44B7-8973-6E792D97CB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99FB7-5EAD-4BB8-B680-95975632F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726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eg>
</file>

<file path=ppt/media/image2.png>
</file>

<file path=ppt/media/image3.jpeg>
</file>

<file path=ppt/media/image4.jpg>
</file>

<file path=ppt/media/image5.jpeg>
</file>

<file path=ppt/media/image6.jpe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6978D-169D-4110-A16B-2595AC07B6B0}" type="datetimeFigureOut">
              <a:rPr lang="en-US" smtClean="0"/>
              <a:t>4/11/2018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B850F2-B22E-4775-A903-A41CD4C74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34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B850F2-B22E-4775-A903-A41CD4C7426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100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6DFFFF-4981-49B9-8564-5BE92F5FC6A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667000"/>
            <a:ext cx="1219200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524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B98249C-54A9-48C7-8E90-5D127DF45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052084"/>
            <a:ext cx="10515600" cy="191427"/>
          </a:xfrm>
        </p:spPr>
        <p:txBody>
          <a:bodyPr>
            <a:noAutofit/>
          </a:bodyPr>
          <a:lstStyle>
            <a:lvl1pPr marL="0" indent="0" algn="ctr"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52F197-B265-4A24-B3B2-5790470972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A28D6-30E3-4853-9DDB-89073BC25F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16540-A5BD-4AEC-AAD5-035D9A1A1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827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B98249C-54A9-48C7-8E90-5D127DF45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1" y="1052084"/>
            <a:ext cx="10515600" cy="191427"/>
          </a:xfrm>
        </p:spPr>
        <p:txBody>
          <a:bodyPr>
            <a:noAutofit/>
          </a:bodyPr>
          <a:lstStyle>
            <a:lvl1pPr marL="0" indent="0" algn="ctr"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52F197-B265-4A24-B3B2-5790470972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A28D6-30E3-4853-9DDB-89073BC25F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76E73555-18A8-4D90-8B04-5B09F1D6F5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38200" y="1818709"/>
            <a:ext cx="3385457" cy="2772229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122C025F-8B7A-46C4-9ECE-DAB36A95260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03271" y="1818709"/>
            <a:ext cx="3385457" cy="2772229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7EA53523-B37B-49BD-8C92-24B6F94644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968342" y="1818709"/>
            <a:ext cx="3385457" cy="2772229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716540-A5BD-4AEC-AAD5-035D9A1A1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9011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52F197-B265-4A24-B3B2-5790470972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A28D6-30E3-4853-9DDB-89073BC25F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633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52F197-B265-4A24-B3B2-57904709722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www.infobusiness.com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EA28D6-30E3-4853-9DDB-89073BC25F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EF05C6C-05A7-4759-B2DC-88F6CAF33E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5314950"/>
          </a:xfrm>
          <a:custGeom>
            <a:avLst/>
            <a:gdLst>
              <a:gd name="connsiteX0" fmla="*/ 0 w 12192000"/>
              <a:gd name="connsiteY0" fmla="*/ 0 h 3984240"/>
              <a:gd name="connsiteX1" fmla="*/ 12192000 w 12192000"/>
              <a:gd name="connsiteY1" fmla="*/ 0 h 3984240"/>
              <a:gd name="connsiteX2" fmla="*/ 12192000 w 12192000"/>
              <a:gd name="connsiteY2" fmla="*/ 3984240 h 3984240"/>
              <a:gd name="connsiteX3" fmla="*/ 0 w 12192000"/>
              <a:gd name="connsiteY3" fmla="*/ 2267652 h 3984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984240">
                <a:moveTo>
                  <a:pt x="0" y="0"/>
                </a:moveTo>
                <a:lnTo>
                  <a:pt x="12192000" y="0"/>
                </a:lnTo>
                <a:lnTo>
                  <a:pt x="12192000" y="3984240"/>
                </a:lnTo>
                <a:lnTo>
                  <a:pt x="0" y="2267652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2155806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411D86D-6464-4193-B9C7-01E2210AF2C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369928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8087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F850DF24-3A12-4F3C-9D5F-F82A3030E66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00100" y="3657600"/>
            <a:ext cx="5676900" cy="241935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65122F2D-A213-4FBD-B8FA-D4D10CC5128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36456" y="781050"/>
            <a:ext cx="6355443" cy="287655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62C0D17-6DC8-4703-AF4D-10D82CA26B4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77000" y="3657600"/>
            <a:ext cx="2895600" cy="320040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628094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65B9C0-64E1-4F10-A420-57946092E90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184654AD-C425-4430-BFC5-2F93BF5B068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562100"/>
            <a:ext cx="7329714" cy="3733800"/>
          </a:xfrm>
        </p:spPr>
        <p:txBody>
          <a:bodyPr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Montserrat Light" panose="00000400000000000000" pitchFamily="50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62502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B13DFB-4D42-49ED-89E4-4F0D5E151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6886"/>
            <a:ext cx="10515600" cy="6102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CE2F2-50B7-45A7-A752-331D60C05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1DB46D-77D7-499B-977A-D670A24E7767}"/>
              </a:ext>
            </a:extLst>
          </p:cNvPr>
          <p:cNvCxnSpPr>
            <a:cxnSpLocks/>
          </p:cNvCxnSpPr>
          <p:nvPr userDrawn="1"/>
        </p:nvCxnSpPr>
        <p:spPr>
          <a:xfrm>
            <a:off x="2009957" y="6498176"/>
            <a:ext cx="0" cy="242129"/>
          </a:xfrm>
          <a:prstGeom prst="line">
            <a:avLst/>
          </a:prstGeom>
          <a:ln w="1905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6B5FF849-AD70-4FFB-B722-87B9A2304A17}"/>
              </a:ext>
            </a:extLst>
          </p:cNvPr>
          <p:cNvSpPr/>
          <p:nvPr userDrawn="1"/>
        </p:nvSpPr>
        <p:spPr>
          <a:xfrm>
            <a:off x="11070507" y="6476672"/>
            <a:ext cx="285137" cy="2851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Chevron 16">
            <a:extLst>
              <a:ext uri="{FF2B5EF4-FFF2-40B4-BE49-F238E27FC236}">
                <a16:creationId xmlns:a16="http://schemas.microsoft.com/office/drawing/2014/main" id="{54D81A09-25D7-49A0-BFF0-B0FAA8FC9B85}"/>
              </a:ext>
            </a:extLst>
          </p:cNvPr>
          <p:cNvSpPr/>
          <p:nvPr userDrawn="1"/>
        </p:nvSpPr>
        <p:spPr>
          <a:xfrm>
            <a:off x="11187560" y="6554847"/>
            <a:ext cx="79863" cy="128786"/>
          </a:xfrm>
          <a:prstGeom prst="chevron">
            <a:avLst>
              <a:gd name="adj" fmla="val 765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164A0E9-5313-4004-96D2-E9320B6987A5}"/>
              </a:ext>
            </a:extLst>
          </p:cNvPr>
          <p:cNvSpPr/>
          <p:nvPr userDrawn="1"/>
        </p:nvSpPr>
        <p:spPr>
          <a:xfrm>
            <a:off x="10722246" y="6476672"/>
            <a:ext cx="285137" cy="2851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Chevron 19">
            <a:extLst>
              <a:ext uri="{FF2B5EF4-FFF2-40B4-BE49-F238E27FC236}">
                <a16:creationId xmlns:a16="http://schemas.microsoft.com/office/drawing/2014/main" id="{087EA94F-9EE3-4BB4-A44F-9E30426305DC}"/>
              </a:ext>
            </a:extLst>
          </p:cNvPr>
          <p:cNvSpPr/>
          <p:nvPr userDrawn="1"/>
        </p:nvSpPr>
        <p:spPr>
          <a:xfrm rot="10800000">
            <a:off x="10820249" y="6554847"/>
            <a:ext cx="79863" cy="128786"/>
          </a:xfrm>
          <a:prstGeom prst="chevron">
            <a:avLst>
              <a:gd name="adj" fmla="val 765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EAF94C3-1D8C-42D8-A345-1034DB5DE3FB}"/>
              </a:ext>
            </a:extLst>
          </p:cNvPr>
          <p:cNvSpPr/>
          <p:nvPr userDrawn="1"/>
        </p:nvSpPr>
        <p:spPr>
          <a:xfrm>
            <a:off x="10448015" y="0"/>
            <a:ext cx="905786" cy="3260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2DF5369-DAAC-4977-A00C-27A3C3821667}"/>
              </a:ext>
            </a:extLst>
          </p:cNvPr>
          <p:cNvSpPr txBox="1">
            <a:spLocks/>
          </p:cNvSpPr>
          <p:nvPr userDrawn="1"/>
        </p:nvSpPr>
        <p:spPr>
          <a:xfrm>
            <a:off x="10450225" y="65957"/>
            <a:ext cx="540688" cy="1926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b="0" i="0" kern="1200">
                <a:solidFill>
                  <a:srgbClr val="000000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00" b="0" i="0" dirty="0">
                <a:solidFill>
                  <a:schemeClr val="bg1"/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PAGE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439DD-3853-4254-9CC6-141635332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5718" y="66550"/>
            <a:ext cx="464275" cy="19142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2E1CF2F-19B6-4B01-91BB-CDBA096AD5B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E25A1A-F191-4308-9847-26E21CFF8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53188" y="6436678"/>
            <a:ext cx="17235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www.infobusiness.com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12F627-FB73-4E05-87B1-7E292C12B70D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356" y="6469244"/>
            <a:ext cx="1027370" cy="299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37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49" r:id="rId2"/>
    <p:sldLayoutId id="2147483660" r:id="rId3"/>
    <p:sldLayoutId id="2147483654" r:id="rId4"/>
    <p:sldLayoutId id="2147483658" r:id="rId5"/>
    <p:sldLayoutId id="2147483651" r:id="rId6"/>
    <p:sldLayoutId id="2147483653" r:id="rId7"/>
    <p:sldLayoutId id="2147483661" r:id="rId8"/>
    <p:sldLayoutId id="2147483659" r:id="rId9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000" b="0" kern="1200" spc="0" baseline="0">
          <a:solidFill>
            <a:schemeClr val="tx1"/>
          </a:solidFill>
          <a:latin typeface="Montserrat" panose="00000500000000000000" pitchFamily="50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jpeg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Rectangle 403">
            <a:extLst>
              <a:ext uri="{FF2B5EF4-FFF2-40B4-BE49-F238E27FC236}">
                <a16:creationId xmlns:a16="http://schemas.microsoft.com/office/drawing/2014/main" id="{D72CB939-CAFF-486B-B832-B6758C1B950F}"/>
              </a:ext>
            </a:extLst>
          </p:cNvPr>
          <p:cNvSpPr/>
          <p:nvPr/>
        </p:nvSpPr>
        <p:spPr>
          <a:xfrm>
            <a:off x="0" y="-304799"/>
            <a:ext cx="12192000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09" name="Group 408">
            <a:extLst>
              <a:ext uri="{FF2B5EF4-FFF2-40B4-BE49-F238E27FC236}">
                <a16:creationId xmlns:a16="http://schemas.microsoft.com/office/drawing/2014/main" id="{CA56E13B-EF86-4F95-B089-78D9860FD910}"/>
              </a:ext>
            </a:extLst>
          </p:cNvPr>
          <p:cNvGrpSpPr/>
          <p:nvPr/>
        </p:nvGrpSpPr>
        <p:grpSpPr>
          <a:xfrm>
            <a:off x="1722157" y="2559120"/>
            <a:ext cx="8747685" cy="1754326"/>
            <a:chOff x="2133600" y="2559119"/>
            <a:chExt cx="7245529" cy="1754326"/>
          </a:xfrm>
        </p:grpSpPr>
        <p:sp>
          <p:nvSpPr>
            <p:cNvPr id="405" name="TextBox 404">
              <a:extLst>
                <a:ext uri="{FF2B5EF4-FFF2-40B4-BE49-F238E27FC236}">
                  <a16:creationId xmlns:a16="http://schemas.microsoft.com/office/drawing/2014/main" id="{262F0BAC-5E5A-4EA8-B31D-182F458B87CD}"/>
                </a:ext>
              </a:extLst>
            </p:cNvPr>
            <p:cNvSpPr txBox="1"/>
            <p:nvPr/>
          </p:nvSpPr>
          <p:spPr>
            <a:xfrm>
              <a:off x="4240324" y="2559119"/>
              <a:ext cx="330002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3600" b="1" dirty="0" smtClean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雲端運算與服務</a:t>
              </a:r>
              <a:endParaRPr lang="en-US" altLang="zh-TW" sz="3600" b="1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endParaRPr>
            </a:p>
            <a:p>
              <a:pPr algn="r">
                <a:lnSpc>
                  <a:spcPct val="150000"/>
                </a:lnSpc>
              </a:pPr>
              <a:r>
                <a:rPr lang="zh-TW" altLang="en-US" sz="3600" b="1" dirty="0">
                  <a:solidFill>
                    <a:schemeClr val="tx2">
                      <a:lumMod val="20000"/>
                      <a:lumOff val="8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Open Sans" panose="020B0606030504020204" pitchFamily="34" charset="0"/>
                </a:rPr>
                <a:t>資料創新應用競賽</a:t>
              </a:r>
              <a:endParaRPr lang="en-US" sz="3600" b="1" dirty="0">
                <a:solidFill>
                  <a:schemeClr val="tx2">
                    <a:lumMod val="20000"/>
                    <a:lumOff val="8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endParaRPr>
            </a:p>
          </p:txBody>
        </p: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0286E3D3-3A47-49A2-8756-AF7A3DDF3433}"/>
                </a:ext>
              </a:extLst>
            </p:cNvPr>
            <p:cNvCxnSpPr/>
            <p:nvPr/>
          </p:nvCxnSpPr>
          <p:spPr>
            <a:xfrm>
              <a:off x="2133600" y="3048000"/>
              <a:ext cx="200163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0211C6EB-F4D9-4C35-AFB2-05863F3D0C39}"/>
                </a:ext>
              </a:extLst>
            </p:cNvPr>
            <p:cNvCxnSpPr/>
            <p:nvPr/>
          </p:nvCxnSpPr>
          <p:spPr>
            <a:xfrm>
              <a:off x="7590045" y="3790950"/>
              <a:ext cx="1789084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TextBox 69">
            <a:extLst>
              <a:ext uri="{FF2B5EF4-FFF2-40B4-BE49-F238E27FC236}">
                <a16:creationId xmlns:a16="http://schemas.microsoft.com/office/drawing/2014/main" id="{0722232C-8B97-43FA-AFA4-7A2F95F43350}"/>
              </a:ext>
            </a:extLst>
          </p:cNvPr>
          <p:cNvSpPr txBox="1"/>
          <p:nvPr/>
        </p:nvSpPr>
        <p:spPr>
          <a:xfrm>
            <a:off x="1093448" y="5110158"/>
            <a:ext cx="10005103" cy="578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M10615017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：李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沂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芳　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M10615037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：陳紫瑜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　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M10615059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：吳紫源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89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10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C1A096-D8C0-4197-AF34-3380945A3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Result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48C0C8-1137-4EBF-B550-E685B018C2F2}"/>
              </a:ext>
            </a:extLst>
          </p:cNvPr>
          <p:cNvSpPr txBox="1"/>
          <p:nvPr/>
        </p:nvSpPr>
        <p:spPr>
          <a:xfrm>
            <a:off x="1013345" y="1818709"/>
            <a:ext cx="443211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/ </a:t>
            </a:r>
            <a:r>
              <a:rPr lang="zh-TW" altLang="en-US" sz="28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搭乘大眾交通運輸工具者</a:t>
            </a:r>
            <a:endParaRPr lang="en-US" altLang="zh-TW" sz="2800" dirty="0" smtClean="0">
              <a:solidFill>
                <a:schemeClr val="accent4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ebas" charset="0"/>
            </a:endParaRPr>
          </a:p>
          <a:p>
            <a:pPr algn="r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accent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 </a:t>
            </a:r>
            <a:r>
              <a:rPr lang="zh-TW" altLang="en-US" sz="2400" dirty="0" smtClean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有轉乘需求</a:t>
            </a:r>
            <a:endParaRPr lang="en-US" altLang="zh-TW" sz="2400" dirty="0" smtClean="0">
              <a:solidFill>
                <a:schemeClr val="accent3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ebas" charset="0"/>
            </a:endParaRPr>
          </a:p>
          <a:p>
            <a:pPr algn="r">
              <a:lnSpc>
                <a:spcPct val="150000"/>
              </a:lnSpc>
            </a:pPr>
            <a:r>
              <a:rPr lang="zh-TW" altLang="en-US" sz="2400" dirty="0" smtClean="0">
                <a:solidFill>
                  <a:srgbClr val="00ABB9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Bebas" charset="0"/>
              </a:rPr>
              <a:t>對行程有所安排</a:t>
            </a:r>
            <a:endParaRPr lang="en-US" sz="2400" dirty="0">
              <a:solidFill>
                <a:srgbClr val="00ABB9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Bebas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02276" y="6310648"/>
            <a:ext cx="3580327" cy="547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版面配置區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0" r="12480"/>
          <a:stretch>
            <a:fillRect/>
          </a:stretch>
        </p:blipFill>
        <p:spPr>
          <a:xfrm>
            <a:off x="7530261" y="1818709"/>
            <a:ext cx="3385457" cy="2772229"/>
          </a:xfrm>
        </p:spPr>
      </p:pic>
      <p:sp>
        <p:nvSpPr>
          <p:cNvPr id="26" name="Subtitle 6">
            <a:extLst>
              <a:ext uri="{FF2B5EF4-FFF2-40B4-BE49-F238E27FC236}">
                <a16:creationId xmlns:a16="http://schemas.microsoft.com/office/drawing/2014/main" id="{FBF8FAF0-B329-4F87-BC1F-92B75A1CFF77}"/>
              </a:ext>
            </a:extLst>
          </p:cNvPr>
          <p:cNvSpPr txBox="1">
            <a:spLocks/>
          </p:cNvSpPr>
          <p:nvPr/>
        </p:nvSpPr>
        <p:spPr>
          <a:xfrm>
            <a:off x="1013345" y="3837383"/>
            <a:ext cx="6423925" cy="2301249"/>
          </a:xfrm>
          <a:prstGeom prst="rect">
            <a:avLst/>
          </a:prstGeom>
        </p:spPr>
        <p:txBody>
          <a:bodyPr vert="horz" lIns="91440" tIns="45720" rIns="91440" bIns="45720" numCol="1" spcCol="36576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kern="1200">
                <a:solidFill>
                  <a:schemeClr val="accent1"/>
                </a:solidFill>
                <a:latin typeface="Montserrat Light" charset="0"/>
                <a:ea typeface="Montserrat Light" charset="0"/>
                <a:cs typeface="Montserrat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0" i="0" kern="1200">
                <a:solidFill>
                  <a:schemeClr val="tx1"/>
                </a:solidFill>
                <a:latin typeface="Montserrat Light" charset="0"/>
                <a:ea typeface="Montserrat Light" charset="0"/>
                <a:cs typeface="Montserrat Light" charset="0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旅遊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、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出差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algn="l"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提供高鐵、台鐵及捷運的交通路線規劃和整合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，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algn="l"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並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提供整趟行程大略所需要的費用，供使用者選擇適合的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路線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。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082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11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0570584-104E-4376-8B9F-CEB283237BE6}"/>
              </a:ext>
            </a:extLst>
          </p:cNvPr>
          <p:cNvSpPr txBox="1"/>
          <p:nvPr/>
        </p:nvSpPr>
        <p:spPr>
          <a:xfrm>
            <a:off x="5434666" y="1764887"/>
            <a:ext cx="6109634" cy="1686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24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M10615017</a:t>
            </a: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李沂芳</a:t>
            </a:r>
            <a:r>
              <a:rPr lang="en-US" altLang="zh-TW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架構討論 投影片製作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119C4BC-1A8C-444D-A6B6-3EE85706155E}"/>
              </a:ext>
            </a:extLst>
          </p:cNvPr>
          <p:cNvSpPr txBox="1"/>
          <p:nvPr/>
        </p:nvSpPr>
        <p:spPr>
          <a:xfrm>
            <a:off x="5434666" y="3242215"/>
            <a:ext cx="6109634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2400" dirty="0" smtClean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M10615037</a:t>
            </a: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accent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陳紫瑜</a:t>
            </a:r>
            <a:r>
              <a:rPr lang="en-US" altLang="zh-TW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架構討論 構想書撰寫</a:t>
            </a:r>
            <a:endParaRPr lang="en-US" altLang="zh-TW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endParaRPr lang="en-US" altLang="zh-TW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DFBBEAB-396C-49A0-AFA4-B89C50BED967}"/>
              </a:ext>
            </a:extLst>
          </p:cNvPr>
          <p:cNvSpPr txBox="1"/>
          <p:nvPr/>
        </p:nvSpPr>
        <p:spPr>
          <a:xfrm>
            <a:off x="5434666" y="4627210"/>
            <a:ext cx="6109634" cy="1132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TW" sz="2400" dirty="0" smtClean="0">
                <a:solidFill>
                  <a:srgbClr val="00ABB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M10615059</a:t>
            </a: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rgbClr val="00ABB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吳紫源</a:t>
            </a:r>
            <a:r>
              <a:rPr lang="en-US" altLang="zh-TW" sz="2400" dirty="0" smtClean="0">
                <a:solidFill>
                  <a:srgbClr val="00ABB9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架構討論 參考文獻整理  </a:t>
            </a:r>
            <a:endParaRPr lang="en-US" altLang="zh-TW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02276" y="6310648"/>
            <a:ext cx="3580327" cy="547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20" name="圖表 19"/>
          <p:cNvGraphicFramePr/>
          <p:nvPr>
            <p:extLst>
              <p:ext uri="{D42A27DB-BD31-4B8C-83A1-F6EECF244321}">
                <p14:modId xmlns:p14="http://schemas.microsoft.com/office/powerpoint/2010/main" val="597863674"/>
              </p:ext>
            </p:extLst>
          </p:nvPr>
        </p:nvGraphicFramePr>
        <p:xfrm>
          <a:off x="316566" y="1073388"/>
          <a:ext cx="5118100" cy="49526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文字方塊 21"/>
          <p:cNvSpPr txBox="1"/>
          <p:nvPr/>
        </p:nvSpPr>
        <p:spPr>
          <a:xfrm>
            <a:off x="2274893" y="3222436"/>
            <a:ext cx="18036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100 %</a:t>
            </a:r>
            <a:endParaRPr lang="zh-TW" altLang="en-US" sz="4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6FC1A096-D8C0-4197-AF34-3380945A31E3}"/>
              </a:ext>
            </a:extLst>
          </p:cNvPr>
          <p:cNvSpPr txBox="1">
            <a:spLocks/>
          </p:cNvSpPr>
          <p:nvPr/>
        </p:nvSpPr>
        <p:spPr>
          <a:xfrm>
            <a:off x="838200" y="476886"/>
            <a:ext cx="10515600" cy="6102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 spc="0" baseline="0">
                <a:solidFill>
                  <a:schemeClr val="tx1"/>
                </a:solidFill>
                <a:latin typeface="Montserrat" panose="00000500000000000000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zh-TW" altLang="en-US" sz="32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 員 貢 獻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33867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Rectangle 403">
            <a:extLst>
              <a:ext uri="{FF2B5EF4-FFF2-40B4-BE49-F238E27FC236}">
                <a16:creationId xmlns:a16="http://schemas.microsoft.com/office/drawing/2014/main" id="{D72CB939-CAFF-486B-B832-B6758C1B95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B0375431-821D-41A3-BD6C-097E0A57833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/>
      </p:pic>
      <p:sp>
        <p:nvSpPr>
          <p:cNvPr id="5" name="TextBox 21">
            <a:extLst>
              <a:ext uri="{FF2B5EF4-FFF2-40B4-BE49-F238E27FC236}">
                <a16:creationId xmlns:a16="http://schemas.microsoft.com/office/drawing/2014/main" id="{21343F61-46A3-46FA-85BF-D1FB7526825C}"/>
              </a:ext>
            </a:extLst>
          </p:cNvPr>
          <p:cNvSpPr txBox="1"/>
          <p:nvPr/>
        </p:nvSpPr>
        <p:spPr>
          <a:xfrm>
            <a:off x="1965743" y="1183533"/>
            <a:ext cx="826051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TW" sz="100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Q</a:t>
            </a:r>
            <a:r>
              <a:rPr lang="zh-TW" altLang="en-US" sz="100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100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&amp;</a:t>
            </a:r>
            <a:r>
              <a:rPr lang="zh-TW" altLang="en-US" sz="100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10000" dirty="0" smtClean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A</a:t>
            </a:r>
          </a:p>
          <a:p>
            <a:pPr algn="ctr">
              <a:lnSpc>
                <a:spcPct val="150000"/>
              </a:lnSpc>
            </a:pPr>
            <a:r>
              <a:rPr lang="en-US" altLang="zh-TW" sz="4000" dirty="0" smtClean="0">
                <a:solidFill>
                  <a:schemeClr val="bg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Thanks for your attention.</a:t>
            </a:r>
            <a:endParaRPr lang="en-US" sz="4000" dirty="0">
              <a:solidFill>
                <a:schemeClr val="bg1">
                  <a:lumMod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24407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430BD8C-2F28-494D-A57B-D0D55AAF4D4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9" b="7869"/>
          <a:stretch>
            <a:fillRect/>
          </a:stretch>
        </p:blipFill>
        <p:spPr/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860D55C-3EEE-4EB3-B9A1-C5C9F110B447}"/>
              </a:ext>
            </a:extLst>
          </p:cNvPr>
          <p:cNvSpPr/>
          <p:nvPr/>
        </p:nvSpPr>
        <p:spPr>
          <a:xfrm>
            <a:off x="0" y="1"/>
            <a:ext cx="5524500" cy="6858000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CCD2B2-CEAF-4E33-ACFC-598022770170}"/>
              </a:ext>
            </a:extLst>
          </p:cNvPr>
          <p:cNvSpPr txBox="1"/>
          <p:nvPr/>
        </p:nvSpPr>
        <p:spPr>
          <a:xfrm>
            <a:off x="838200" y="2509253"/>
            <a:ext cx="4038600" cy="7335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r>
              <a:rPr lang="en-US" altLang="zh-TW" sz="5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Content</a:t>
            </a:r>
            <a:endParaRPr lang="en-US" altLang="zh-TW" sz="5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BCF85C-E16F-46A3-B815-37781B8214EF}"/>
              </a:ext>
            </a:extLst>
          </p:cNvPr>
          <p:cNvSpPr txBox="1"/>
          <p:nvPr/>
        </p:nvSpPr>
        <p:spPr>
          <a:xfrm>
            <a:off x="7005702" y="2824582"/>
            <a:ext cx="5186298" cy="3348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altLang="zh-TW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Topic</a:t>
            </a:r>
            <a:endParaRPr lang="en-US" altLang="zh-TW" sz="2400" dirty="0" smtClean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Why</a:t>
            </a:r>
            <a:endParaRPr lang="en-US" altLang="zh-TW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What</a:t>
            </a:r>
            <a:endParaRPr lang="en-US" altLang="zh-TW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How</a:t>
            </a:r>
            <a:endParaRPr lang="en-US" altLang="zh-TW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</a:t>
            </a:r>
            <a:r>
              <a:rPr 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Result</a:t>
            </a:r>
            <a:endParaRPr lang="en-US" altLang="zh-TW" sz="2400" dirty="0" smtClean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r>
              <a:rPr lang="zh-TW" altLang="en-US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 組員</a:t>
            </a:r>
            <a:r>
              <a:rPr lang="zh-TW" altLang="en-US" sz="24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貢獻</a:t>
            </a:r>
            <a:endParaRPr lang="en-US" sz="2400" dirty="0">
              <a:solidFill>
                <a:schemeClr val="bg2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0843210"/>
      </p:ext>
    </p:extLst>
  </p:cSld>
  <p:clrMapOvr>
    <a:masterClrMapping/>
  </p:clrMapOvr>
  <p:transition spd="med">
    <p:pull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版面配置區 5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05" b="17305"/>
          <a:stretch>
            <a:fillRect/>
          </a:stretch>
        </p:blipFill>
        <p:spPr/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7566FB7-6A9E-4778-9AEF-C388BD81D2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微軟正黑體" panose="020B0604030504040204" pitchFamily="34" charset="-120"/>
                <a:ea typeface="微軟正黑體" panose="020B0604030504040204" pitchFamily="34" charset="-120"/>
              </a:rPr>
              <a:t>www.infobusiness.com</a:t>
            </a:r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9A99117-EE40-4F9E-911C-841165412B9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3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CA81582D-B325-42DA-8CCF-7A206BCB364C}"/>
              </a:ext>
            </a:extLst>
          </p:cNvPr>
          <p:cNvSpPr/>
          <p:nvPr/>
        </p:nvSpPr>
        <p:spPr>
          <a:xfrm>
            <a:off x="838200" y="1257635"/>
            <a:ext cx="4019550" cy="4888642"/>
          </a:xfrm>
          <a:prstGeom prst="rect">
            <a:avLst/>
          </a:prstGeom>
          <a:gradFill flip="none" rotWithShape="1">
            <a:gsLst>
              <a:gs pos="4000">
                <a:schemeClr val="accent1"/>
              </a:gs>
              <a:gs pos="39000">
                <a:schemeClr val="accent3">
                  <a:alpha val="9000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DD66939-C621-4016-BC64-9CF01F49E8A9}"/>
              </a:ext>
            </a:extLst>
          </p:cNvPr>
          <p:cNvSpPr txBox="1"/>
          <p:nvPr/>
        </p:nvSpPr>
        <p:spPr>
          <a:xfrm>
            <a:off x="1156480" y="2280587"/>
            <a:ext cx="3516983" cy="1675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TW" altLang="en-US" sz="4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 </a:t>
            </a:r>
            <a:r>
              <a:rPr lang="zh-TW" altLang="en-US" sz="44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轉車王</a:t>
            </a:r>
            <a:endParaRPr lang="en-US" altLang="zh-TW" sz="4800" b="1" dirty="0" smtClean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altLang="zh-TW" sz="28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(Transfer King)</a:t>
            </a:r>
            <a:endParaRPr lang="en-US" sz="2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6D776B9-DF39-4B6D-BF4E-78B35759D52A}"/>
              </a:ext>
            </a:extLst>
          </p:cNvPr>
          <p:cNvSpPr txBox="1"/>
          <p:nvPr/>
        </p:nvSpPr>
        <p:spPr>
          <a:xfrm>
            <a:off x="1156481" y="5211954"/>
            <a:ext cx="3516983" cy="386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TW" altLang="en-US" sz="28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智慧交通資料應用組</a:t>
            </a:r>
            <a:endParaRPr lang="en-US" sz="28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722232C-8B97-43FA-AFA4-7A2F95F43350}"/>
              </a:ext>
            </a:extLst>
          </p:cNvPr>
          <p:cNvSpPr txBox="1"/>
          <p:nvPr/>
        </p:nvSpPr>
        <p:spPr>
          <a:xfrm>
            <a:off x="5695950" y="4829998"/>
            <a:ext cx="3548927" cy="1686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M10615017	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李沂芳</a:t>
            </a:r>
          </a:p>
          <a:p>
            <a:pPr>
              <a:lnSpc>
                <a:spcPct val="150000"/>
              </a:lnSpc>
            </a:pPr>
            <a:r>
              <a:rPr lang="en-US" altLang="zh-TW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M10615037	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陳紫瑜</a:t>
            </a:r>
          </a:p>
          <a:p>
            <a:pPr>
              <a:lnSpc>
                <a:spcPct val="150000"/>
              </a:lnSpc>
            </a:pPr>
            <a:r>
              <a:rPr lang="en-US" altLang="zh-TW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M10615059	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吳紫源</a:t>
            </a:r>
            <a:endParaRPr lang="en-US" altLang="zh-TW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02276" y="6310648"/>
            <a:ext cx="3580327" cy="547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38200" y="361559"/>
            <a:ext cx="1361142" cy="8215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rPr>
              <a:t>Topic</a:t>
            </a:r>
          </a:p>
        </p:txBody>
      </p:sp>
    </p:spTree>
    <p:extLst>
      <p:ext uri="{BB962C8B-B14F-4D97-AF65-F5344CB8AC3E}">
        <p14:creationId xmlns:p14="http://schemas.microsoft.com/office/powerpoint/2010/main" val="280070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ãé«éµãçåçæå°çµæ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0"/>
          <a:stretch/>
        </p:blipFill>
        <p:spPr bwMode="auto">
          <a:xfrm>
            <a:off x="7975600" y="1816680"/>
            <a:ext cx="3378199" cy="2773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ãå°éµãçåçæå°çµæ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48"/>
          <a:stretch/>
        </p:blipFill>
        <p:spPr bwMode="auto">
          <a:xfrm>
            <a:off x="4419600" y="1816680"/>
            <a:ext cx="3369128" cy="2772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/>
          <a:srcRect b="19433"/>
          <a:stretch/>
        </p:blipFill>
        <p:spPr>
          <a:xfrm>
            <a:off x="838200" y="1816680"/>
            <a:ext cx="3378041" cy="27553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4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FC1A096-D8C0-4197-AF34-3380945A3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Why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093FABB4-4F66-41DA-AAF6-2B055AF70015}"/>
              </a:ext>
            </a:extLst>
          </p:cNvPr>
          <p:cNvGrpSpPr/>
          <p:nvPr/>
        </p:nvGrpSpPr>
        <p:grpSpPr>
          <a:xfrm>
            <a:off x="7975600" y="5003942"/>
            <a:ext cx="2831697" cy="1322888"/>
            <a:chOff x="2376514" y="4835255"/>
            <a:chExt cx="2831697" cy="1322888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BDE8B6E-943C-4528-B378-5D00D4505A14}"/>
                </a:ext>
              </a:extLst>
            </p:cNvPr>
            <p:cNvSpPr txBox="1"/>
            <p:nvPr/>
          </p:nvSpPr>
          <p:spPr>
            <a:xfrm>
              <a:off x="2376514" y="4835255"/>
              <a:ext cx="99503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dirty="0">
                  <a:ln w="19050">
                    <a:solidFill>
                      <a:schemeClr val="accent2"/>
                    </a:solidFill>
                  </a:ln>
                  <a:noFill/>
                  <a:latin typeface="微軟正黑體" panose="020B0604030504040204" pitchFamily="34" charset="-120"/>
                  <a:ea typeface="微軟正黑體" panose="020B0604030504040204" pitchFamily="34" charset="-120"/>
                  <a:cs typeface="FontAwesome" charset="0"/>
                </a:rPr>
                <a:t>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08A18AB-7D2F-408A-B6AA-12C0E930BD80}"/>
                </a:ext>
              </a:extLst>
            </p:cNvPr>
            <p:cNvSpPr txBox="1"/>
            <p:nvPr/>
          </p:nvSpPr>
          <p:spPr>
            <a:xfrm>
              <a:off x="3371553" y="4957814"/>
              <a:ext cx="183665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減少時間</a:t>
              </a:r>
              <a:endParaRPr lang="en-US" altLang="zh-TW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金錢花費</a:t>
              </a:r>
              <a:endParaRPr lang="en-US" sz="24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FB4F0CB-1C91-4588-970D-118F03403F76}"/>
              </a:ext>
            </a:extLst>
          </p:cNvPr>
          <p:cNvGrpSpPr/>
          <p:nvPr/>
        </p:nvGrpSpPr>
        <p:grpSpPr>
          <a:xfrm>
            <a:off x="793481" y="5003940"/>
            <a:ext cx="3244404" cy="1451679"/>
            <a:chOff x="2433554" y="5580076"/>
            <a:chExt cx="2719884" cy="1451679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E199B50-AA12-45DE-93D0-4E9BAF2D45CE}"/>
                </a:ext>
              </a:extLst>
            </p:cNvPr>
            <p:cNvSpPr txBox="1"/>
            <p:nvPr/>
          </p:nvSpPr>
          <p:spPr>
            <a:xfrm>
              <a:off x="2433554" y="5580076"/>
              <a:ext cx="880958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00" dirty="0">
                  <a:ln w="19050">
                    <a:solidFill>
                      <a:schemeClr val="accent3"/>
                    </a:solidFill>
                  </a:ln>
                  <a:noFill/>
                  <a:latin typeface="微軟正黑體" panose="020B0604030504040204" pitchFamily="34" charset="-120"/>
                  <a:ea typeface="微軟正黑體" panose="020B0604030504040204" pitchFamily="34" charset="-120"/>
                  <a:cs typeface="FontAwesome" charset="0"/>
                </a:rPr>
                <a:t>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7DCB0B3-483A-4FCF-82AF-A2AB9E76A408}"/>
                </a:ext>
              </a:extLst>
            </p:cNvPr>
            <p:cNvSpPr txBox="1"/>
            <p:nvPr/>
          </p:nvSpPr>
          <p:spPr>
            <a:xfrm>
              <a:off x="3341114" y="5708316"/>
              <a:ext cx="1812324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zh-TW" altLang="en-US" sz="2400" dirty="0" smtClean="0">
                  <a:solidFill>
                    <a:srgbClr val="7D828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提倡使用</a:t>
              </a:r>
              <a:endParaRPr lang="en-US" altLang="zh-TW" sz="2400" dirty="0" smtClean="0">
                <a:solidFill>
                  <a:srgbClr val="7D828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  <a:p>
              <a:pPr>
                <a:lnSpc>
                  <a:spcPts val="3200"/>
                </a:lnSpc>
              </a:pPr>
              <a:r>
                <a:rPr lang="zh-TW" altLang="en-US" sz="2400" dirty="0" smtClean="0">
                  <a:solidFill>
                    <a:srgbClr val="7D828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大眾</a:t>
              </a:r>
              <a:r>
                <a:rPr lang="zh-TW" altLang="en-US" sz="2400" dirty="0" smtClean="0">
                  <a:solidFill>
                    <a:srgbClr val="7D828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運輸</a:t>
              </a:r>
              <a:r>
                <a:rPr lang="en-US" altLang="zh-TW" sz="2400" dirty="0" smtClean="0">
                  <a:solidFill>
                    <a:srgbClr val="7D828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/>
              </a:r>
              <a:br>
                <a:rPr lang="en-US" altLang="zh-TW" sz="2400" dirty="0" smtClean="0">
                  <a:solidFill>
                    <a:srgbClr val="7D828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</a:br>
              <a:r>
                <a:rPr lang="zh-TW" altLang="en-US" sz="2400" dirty="0" smtClean="0">
                  <a:solidFill>
                    <a:srgbClr val="7D8287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交通工具</a:t>
              </a:r>
              <a:endParaRPr lang="en-US" sz="2400" dirty="0">
                <a:solidFill>
                  <a:srgbClr val="7D8287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68AF0B4-5CA8-420C-94EF-3B510A1A55C6}"/>
              </a:ext>
            </a:extLst>
          </p:cNvPr>
          <p:cNvGrpSpPr/>
          <p:nvPr/>
        </p:nvGrpSpPr>
        <p:grpSpPr>
          <a:xfrm>
            <a:off x="4419600" y="5003940"/>
            <a:ext cx="2531377" cy="1328569"/>
            <a:chOff x="2506785" y="6398333"/>
            <a:chExt cx="2531377" cy="1328569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63869454-CECB-4AA0-B53C-D7069301ABE0}"/>
                </a:ext>
              </a:extLst>
            </p:cNvPr>
            <p:cNvSpPr/>
            <p:nvPr/>
          </p:nvSpPr>
          <p:spPr>
            <a:xfrm>
              <a:off x="2506785" y="6398333"/>
              <a:ext cx="825867" cy="8617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5000" dirty="0">
                  <a:ln>
                    <a:solidFill>
                      <a:schemeClr val="accent4"/>
                    </a:solidFill>
                  </a:ln>
                  <a:noFill/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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70F4DB7-AADA-46CC-AE69-8BFAEB01C494}"/>
                </a:ext>
              </a:extLst>
            </p:cNvPr>
            <p:cNvSpPr txBox="1"/>
            <p:nvPr/>
          </p:nvSpPr>
          <p:spPr>
            <a:xfrm>
              <a:off x="3328207" y="6526573"/>
              <a:ext cx="170995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提高查詢</a:t>
              </a:r>
              <a:endParaRPr lang="en-US" altLang="zh-TW" sz="2400" dirty="0" smtClean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  <a:p>
              <a:pPr>
                <a:lnSpc>
                  <a:spcPct val="150000"/>
                </a:lnSpc>
              </a:pPr>
              <a:r>
                <a:rPr lang="zh-TW" altLang="en-US" sz="2400" dirty="0" smtClean="0">
                  <a:solidFill>
                    <a:schemeClr val="bg2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Montserrat" charset="0"/>
                </a:rPr>
                <a:t>便利性</a:t>
              </a:r>
              <a:endParaRPr lang="en-US" sz="2400" dirty="0">
                <a:solidFill>
                  <a:schemeClr val="bg2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ontserrat" charset="0"/>
              </a:endParaRPr>
            </a:p>
          </p:txBody>
        </p:sp>
      </p:grpSp>
      <p:sp>
        <p:nvSpPr>
          <p:cNvPr id="17" name="矩形 16"/>
          <p:cNvSpPr/>
          <p:nvPr/>
        </p:nvSpPr>
        <p:spPr>
          <a:xfrm>
            <a:off x="502276" y="6310648"/>
            <a:ext cx="3580327" cy="547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12021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450" y="66675"/>
            <a:ext cx="463550" cy="192088"/>
          </a:xfrm>
        </p:spPr>
        <p:txBody>
          <a:bodyPr/>
          <a:lstStyle/>
          <a:p>
            <a:fld id="{22E1CF2F-19B6-4B01-91BB-CDBA096AD5BE}" type="slidenum">
              <a:rPr lang="en-US" sz="110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5</a:t>
            </a:fld>
            <a:endParaRPr lang="en-US" sz="11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E7755F-3FA9-498A-B984-D88292C57B12}"/>
              </a:ext>
            </a:extLst>
          </p:cNvPr>
          <p:cNvSpPr txBox="1"/>
          <p:nvPr/>
        </p:nvSpPr>
        <p:spPr>
          <a:xfrm>
            <a:off x="6782937" y="2248912"/>
            <a:ext cx="494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en-US" altLang="zh-TW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Map</a:t>
            </a:r>
            <a:r>
              <a:rPr lang="zh-TW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比較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交通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花費金額估算、連結訂票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D1012F-AD78-440D-B10B-E1B74A3CA823}"/>
              </a:ext>
            </a:extLst>
          </p:cNvPr>
          <p:cNvSpPr txBox="1"/>
          <p:nvPr/>
        </p:nvSpPr>
        <p:spPr>
          <a:xfrm>
            <a:off x="6782937" y="1589395"/>
            <a:ext cx="3581402" cy="390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8" b="2037"/>
          <a:stretch/>
        </p:blipFill>
        <p:spPr>
          <a:xfrm>
            <a:off x="520695" y="258763"/>
            <a:ext cx="3857625" cy="6502400"/>
          </a:xfrm>
          <a:prstGeom prst="rect">
            <a:avLst/>
          </a:prstGeom>
        </p:spPr>
      </p:pic>
      <p:sp>
        <p:nvSpPr>
          <p:cNvPr id="6" name="Shape 406"/>
          <p:cNvSpPr/>
          <p:nvPr/>
        </p:nvSpPr>
        <p:spPr>
          <a:xfrm>
            <a:off x="6782937" y="5288044"/>
            <a:ext cx="4817660" cy="45719"/>
          </a:xfrm>
          <a:prstGeom prst="rect">
            <a:avLst/>
          </a:prstGeom>
          <a:solidFill>
            <a:srgbClr val="00ABB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185F5"/>
              </a:solidFill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75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450" y="66675"/>
            <a:ext cx="463550" cy="192088"/>
          </a:xfrm>
        </p:spPr>
        <p:txBody>
          <a:bodyPr/>
          <a:lstStyle/>
          <a:p>
            <a:fld id="{22E1CF2F-19B6-4B01-91BB-CDBA096AD5B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8"/>
          <a:stretch/>
        </p:blipFill>
        <p:spPr>
          <a:xfrm>
            <a:off x="524320" y="215900"/>
            <a:ext cx="3857625" cy="66421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48"/>
          <a:stretch/>
        </p:blipFill>
        <p:spPr>
          <a:xfrm>
            <a:off x="1589087" y="215900"/>
            <a:ext cx="3857625" cy="66421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63"/>
          <a:stretch/>
        </p:blipFill>
        <p:spPr>
          <a:xfrm>
            <a:off x="2653854" y="215900"/>
            <a:ext cx="3857625" cy="6654800"/>
          </a:xfrm>
          <a:prstGeom prst="rect">
            <a:avLst/>
          </a:prstGeom>
        </p:spPr>
      </p:pic>
      <p:sp>
        <p:nvSpPr>
          <p:cNvPr id="12" name="TextBox 23">
            <a:extLst>
              <a:ext uri="{FF2B5EF4-FFF2-40B4-BE49-F238E27FC236}">
                <a16:creationId xmlns:a16="http://schemas.microsoft.com/office/drawing/2014/main" id="{07E7755F-3FA9-498A-B984-D88292C57B12}"/>
              </a:ext>
            </a:extLst>
          </p:cNvPr>
          <p:cNvSpPr txBox="1"/>
          <p:nvPr/>
        </p:nvSpPr>
        <p:spPr>
          <a:xfrm>
            <a:off x="6782937" y="2248912"/>
            <a:ext cx="494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zh-TW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轉乘神器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比較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與捷運路線結合</a:t>
            </a:r>
          </a:p>
        </p:txBody>
      </p:sp>
      <p:sp>
        <p:nvSpPr>
          <p:cNvPr id="13" name="TextBox 31">
            <a:extLst>
              <a:ext uri="{FF2B5EF4-FFF2-40B4-BE49-F238E27FC236}">
                <a16:creationId xmlns:a16="http://schemas.microsoft.com/office/drawing/2014/main" id="{1FD1012F-AD78-440D-B10B-E1B74A3CA823}"/>
              </a:ext>
            </a:extLst>
          </p:cNvPr>
          <p:cNvSpPr txBox="1"/>
          <p:nvPr/>
        </p:nvSpPr>
        <p:spPr>
          <a:xfrm>
            <a:off x="6782937" y="1589395"/>
            <a:ext cx="3581402" cy="390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4" name="Shape 406"/>
          <p:cNvSpPr/>
          <p:nvPr/>
        </p:nvSpPr>
        <p:spPr>
          <a:xfrm>
            <a:off x="6782937" y="5288044"/>
            <a:ext cx="4817660" cy="45719"/>
          </a:xfrm>
          <a:prstGeom prst="rect">
            <a:avLst/>
          </a:prstGeom>
          <a:solidFill>
            <a:srgbClr val="00ABB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185F5"/>
              </a:solidFill>
            </a:endParaRPr>
          </a:p>
        </p:txBody>
      </p:sp>
      <p:pic>
        <p:nvPicPr>
          <p:cNvPr id="16" name="圖片 15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35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450" y="66675"/>
            <a:ext cx="463550" cy="192088"/>
          </a:xfrm>
        </p:spPr>
        <p:txBody>
          <a:bodyPr/>
          <a:lstStyle/>
          <a:p>
            <a:fld id="{22E1CF2F-19B6-4B01-91BB-CDBA096AD5BE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4"/>
          <a:stretch/>
        </p:blipFill>
        <p:spPr>
          <a:xfrm>
            <a:off x="732970" y="254000"/>
            <a:ext cx="3857625" cy="6604000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7" b="8519"/>
          <a:stretch/>
        </p:blipFill>
        <p:spPr>
          <a:xfrm>
            <a:off x="2373085" y="539750"/>
            <a:ext cx="3857625" cy="6032500"/>
          </a:xfrm>
          <a:prstGeom prst="rect">
            <a:avLst/>
          </a:prstGeom>
        </p:spPr>
      </p:pic>
      <p:sp>
        <p:nvSpPr>
          <p:cNvPr id="9" name="TextBox 23">
            <a:extLst>
              <a:ext uri="{FF2B5EF4-FFF2-40B4-BE49-F238E27FC236}">
                <a16:creationId xmlns:a16="http://schemas.microsoft.com/office/drawing/2014/main" id="{07E7755F-3FA9-498A-B984-D88292C57B12}"/>
              </a:ext>
            </a:extLst>
          </p:cNvPr>
          <p:cNvSpPr txBox="1"/>
          <p:nvPr/>
        </p:nvSpPr>
        <p:spPr>
          <a:xfrm>
            <a:off x="6782937" y="2248912"/>
            <a:ext cx="49455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zh-TW" altLang="en-US" sz="2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樂客轉乘通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比較</a:t>
            </a: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各大眾運輸交通工具間連結</a:t>
            </a:r>
          </a:p>
        </p:txBody>
      </p:sp>
      <p:sp>
        <p:nvSpPr>
          <p:cNvPr id="10" name="TextBox 31">
            <a:extLst>
              <a:ext uri="{FF2B5EF4-FFF2-40B4-BE49-F238E27FC236}">
                <a16:creationId xmlns:a16="http://schemas.microsoft.com/office/drawing/2014/main" id="{1FD1012F-AD78-440D-B10B-E1B74A3CA823}"/>
              </a:ext>
            </a:extLst>
          </p:cNvPr>
          <p:cNvSpPr txBox="1"/>
          <p:nvPr/>
        </p:nvSpPr>
        <p:spPr>
          <a:xfrm>
            <a:off x="6782937" y="1589395"/>
            <a:ext cx="3581402" cy="390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Shape 406"/>
          <p:cNvSpPr/>
          <p:nvPr/>
        </p:nvSpPr>
        <p:spPr>
          <a:xfrm>
            <a:off x="6782937" y="5288044"/>
            <a:ext cx="4817660" cy="45719"/>
          </a:xfrm>
          <a:prstGeom prst="rect">
            <a:avLst/>
          </a:prstGeom>
          <a:solidFill>
            <a:srgbClr val="00ABB9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185F5"/>
              </a:solidFill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038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版面配置區 2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93" b="11793"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34070-1182-49B6-BECD-B70DC1887D9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28450" y="66675"/>
            <a:ext cx="463550" cy="192088"/>
          </a:xfrm>
        </p:spPr>
        <p:txBody>
          <a:bodyPr/>
          <a:lstStyle/>
          <a:p>
            <a:fld id="{22E1CF2F-19B6-4B01-91BB-CDBA096AD5BE}" type="slidenum">
              <a:rPr lang="en-US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pPr/>
              <a:t>8</a:t>
            </a:fld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E7755F-3FA9-498A-B984-D88292C57B12}"/>
              </a:ext>
            </a:extLst>
          </p:cNvPr>
          <p:cNvSpPr txBox="1"/>
          <p:nvPr/>
        </p:nvSpPr>
        <p:spPr>
          <a:xfrm>
            <a:off x="7601803" y="2396651"/>
            <a:ext cx="46857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en-US" altLang="zh-TW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Google Map</a:t>
            </a:r>
            <a:r>
              <a:rPr lang="zh-TW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比較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交通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花費金額估算、連結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訂票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zh-TW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轉乘神器 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比較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　與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捷運路線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結合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與 </a:t>
            </a:r>
            <a:r>
              <a:rPr lang="zh-TW" altLang="en-US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樂客轉乘通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比較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　各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大眾運輸交通工具間連結</a:t>
            </a:r>
            <a:endParaRPr lang="en-US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FD1012F-AD78-440D-B10B-E1B74A3CA823}"/>
              </a:ext>
            </a:extLst>
          </p:cNvPr>
          <p:cNvSpPr txBox="1"/>
          <p:nvPr/>
        </p:nvSpPr>
        <p:spPr>
          <a:xfrm>
            <a:off x="7601803" y="1760968"/>
            <a:ext cx="3581402" cy="378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What</a:t>
            </a:r>
            <a:endParaRPr lang="en-US" sz="32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4AA7EB-59F9-4289-977C-E970577E989E}"/>
              </a:ext>
            </a:extLst>
          </p:cNvPr>
          <p:cNvSpPr/>
          <p:nvPr/>
        </p:nvSpPr>
        <p:spPr>
          <a:xfrm>
            <a:off x="838198" y="1045029"/>
            <a:ext cx="3748315" cy="4767942"/>
          </a:xfrm>
          <a:prstGeom prst="rect">
            <a:avLst/>
          </a:prstGeom>
          <a:gradFill flip="none" rotWithShape="1">
            <a:gsLst>
              <a:gs pos="4000">
                <a:schemeClr val="accent4">
                  <a:lumMod val="75000"/>
                </a:schemeClr>
              </a:gs>
              <a:gs pos="39000">
                <a:schemeClr val="accent4">
                  <a:alpha val="80000"/>
                </a:schemeClr>
              </a:gs>
              <a:gs pos="100000">
                <a:schemeClr val="accent4">
                  <a:lumMod val="20000"/>
                  <a:lumOff val="80000"/>
                  <a:alpha val="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2EC35C-D9DF-464A-81E3-62FF35DC686E}"/>
              </a:ext>
            </a:extLst>
          </p:cNvPr>
          <p:cNvSpPr txBox="1"/>
          <p:nvPr/>
        </p:nvSpPr>
        <p:spPr>
          <a:xfrm>
            <a:off x="1125056" y="4699846"/>
            <a:ext cx="3174597" cy="1113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zh-TW" altLang="en-US" sz="32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捷運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+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台鐵 </a:t>
            </a:r>
            <a:r>
              <a:rPr lang="en-US" altLang="zh-TW" sz="24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+</a:t>
            </a:r>
            <a:r>
              <a:rPr lang="zh-TW" altLang="en-US" sz="2400" dirty="0" smtClean="0">
                <a:solidFill>
                  <a:schemeClr val="bg1">
                    <a:lumMod val="8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高鐵</a:t>
            </a:r>
            <a:endParaRPr lang="en-US" altLang="zh-TW" sz="2400" dirty="0" smtClean="0">
              <a:solidFill>
                <a:schemeClr val="bg1">
                  <a:lumMod val="8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  <a:p>
            <a:pPr algn="r">
              <a:lnSpc>
                <a:spcPct val="200000"/>
              </a:lnSpc>
            </a:pP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估算金額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 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立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即</a:t>
            </a:r>
            <a:r>
              <a:rPr lang="zh-TW" altLang="en-US" sz="24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訂票</a:t>
            </a:r>
            <a:endParaRPr lang="en-US" sz="24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725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4CE532CB-115E-42F6-9D14-FF65C31B1AA4}"/>
              </a:ext>
            </a:extLst>
          </p:cNvPr>
          <p:cNvSpPr txBox="1"/>
          <p:nvPr/>
        </p:nvSpPr>
        <p:spPr>
          <a:xfrm>
            <a:off x="800100" y="781050"/>
            <a:ext cx="2882900" cy="667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000"/>
              </a:lnSpc>
            </a:pPr>
            <a:r>
              <a:rPr lang="en-US" sz="3200" dirty="0" smtClean="0">
                <a:latin typeface="微軟正黑體" panose="020B0604030504040204" pitchFamily="34" charset="-120"/>
                <a:ea typeface="微軟正黑體" panose="020B0604030504040204" pitchFamily="34" charset="-120"/>
                <a:cs typeface="Open Sans" panose="020B0606030504020204" pitchFamily="34" charset="0"/>
              </a:rPr>
              <a:t>How</a:t>
            </a:r>
            <a:endParaRPr lang="en-US" sz="4800" dirty="0"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2E4E92-E55F-4901-B217-3E191CD9F540}"/>
              </a:ext>
            </a:extLst>
          </p:cNvPr>
          <p:cNvSpPr txBox="1"/>
          <p:nvPr/>
        </p:nvSpPr>
        <p:spPr>
          <a:xfrm>
            <a:off x="7976791" y="1237579"/>
            <a:ext cx="432711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鐵路時刻表 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r>
              <a:rPr lang="zh-TW" altLang="en-US" sz="2400" dirty="0" smtClean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台鐵</a:t>
            </a:r>
            <a:r>
              <a:rPr lang="zh-TW" altLang="en-US" sz="2400" dirty="0" smtClean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訂票系統網址</a:t>
            </a:r>
            <a:endParaRPr lang="en-US" altLang="zh-TW" sz="2400" dirty="0" smtClean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高鐵時刻表 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bg1">
                    <a:lumMod val="6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高鐵訂票系統網址</a:t>
            </a:r>
            <a:endParaRPr lang="en-US" altLang="zh-TW" sz="2400" dirty="0" smtClean="0">
              <a:solidFill>
                <a:schemeClr val="bg1">
                  <a:lumMod val="6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臺北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捷運系統相鄰兩站間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>
              <a:lnSpc>
                <a:spcPct val="150000"/>
              </a:lnSpc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　之行駛時間、停靠站時間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桃園捷運列車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站</a:t>
            </a: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間運行時間</a:t>
            </a:r>
            <a:endParaRPr lang="en-US" altLang="zh-TW" sz="2400" dirty="0" smtClean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高雄捷運車站基本資</a:t>
            </a:r>
            <a:r>
              <a:rPr lang="zh-TW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料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5" name="Group 31"/>
          <p:cNvGrpSpPr>
            <a:grpSpLocks/>
          </p:cNvGrpSpPr>
          <p:nvPr/>
        </p:nvGrpSpPr>
        <p:grpSpPr bwMode="auto">
          <a:xfrm>
            <a:off x="2717891" y="2143252"/>
            <a:ext cx="1746251" cy="1746249"/>
            <a:chOff x="2468" y="965"/>
            <a:chExt cx="825" cy="825"/>
          </a:xfrm>
        </p:grpSpPr>
        <p:sp>
          <p:nvSpPr>
            <p:cNvPr id="42" name="Freeform 13"/>
            <p:cNvSpPr>
              <a:spLocks/>
            </p:cNvSpPr>
            <p:nvPr/>
          </p:nvSpPr>
          <p:spPr bwMode="auto">
            <a:xfrm>
              <a:off x="2477" y="984"/>
              <a:ext cx="805" cy="804"/>
            </a:xfrm>
            <a:custGeom>
              <a:avLst/>
              <a:gdLst>
                <a:gd name="T0" fmla="*/ 108 w 401"/>
                <a:gd name="T1" fmla="*/ 245 h 401"/>
                <a:gd name="T2" fmla="*/ 139 w 401"/>
                <a:gd name="T3" fmla="*/ 265 h 401"/>
                <a:gd name="T4" fmla="*/ 0 w 401"/>
                <a:gd name="T5" fmla="*/ 401 h 401"/>
                <a:gd name="T6" fmla="*/ 149 w 401"/>
                <a:gd name="T7" fmla="*/ 551 h 401"/>
                <a:gd name="T8" fmla="*/ 177 w 401"/>
                <a:gd name="T9" fmla="*/ 499 h 401"/>
                <a:gd name="T10" fmla="*/ 313 w 401"/>
                <a:gd name="T11" fmla="*/ 499 h 401"/>
                <a:gd name="T12" fmla="*/ 313 w 401"/>
                <a:gd name="T13" fmla="*/ 636 h 401"/>
                <a:gd name="T14" fmla="*/ 261 w 401"/>
                <a:gd name="T15" fmla="*/ 662 h 401"/>
                <a:gd name="T16" fmla="*/ 404 w 401"/>
                <a:gd name="T17" fmla="*/ 804 h 401"/>
                <a:gd name="T18" fmla="*/ 540 w 401"/>
                <a:gd name="T19" fmla="*/ 666 h 401"/>
                <a:gd name="T20" fmla="*/ 560 w 401"/>
                <a:gd name="T21" fmla="*/ 696 h 401"/>
                <a:gd name="T22" fmla="*/ 697 w 401"/>
                <a:gd name="T23" fmla="*/ 696 h 401"/>
                <a:gd name="T24" fmla="*/ 697 w 401"/>
                <a:gd name="T25" fmla="*/ 559 h 401"/>
                <a:gd name="T26" fmla="*/ 666 w 401"/>
                <a:gd name="T27" fmla="*/ 539 h 401"/>
                <a:gd name="T28" fmla="*/ 805 w 401"/>
                <a:gd name="T29" fmla="*/ 401 h 401"/>
                <a:gd name="T30" fmla="*/ 668 w 401"/>
                <a:gd name="T31" fmla="*/ 265 h 401"/>
                <a:gd name="T32" fmla="*/ 642 w 401"/>
                <a:gd name="T33" fmla="*/ 305 h 401"/>
                <a:gd name="T34" fmla="*/ 506 w 401"/>
                <a:gd name="T35" fmla="*/ 305 h 401"/>
                <a:gd name="T36" fmla="*/ 506 w 401"/>
                <a:gd name="T37" fmla="*/ 168 h 401"/>
                <a:gd name="T38" fmla="*/ 548 w 401"/>
                <a:gd name="T39" fmla="*/ 144 h 401"/>
                <a:gd name="T40" fmla="*/ 404 w 401"/>
                <a:gd name="T41" fmla="*/ 0 h 401"/>
                <a:gd name="T42" fmla="*/ 265 w 401"/>
                <a:gd name="T43" fmla="*/ 136 h 401"/>
                <a:gd name="T44" fmla="*/ 245 w 401"/>
                <a:gd name="T45" fmla="*/ 108 h 401"/>
                <a:gd name="T46" fmla="*/ 108 w 401"/>
                <a:gd name="T47" fmla="*/ 108 h 401"/>
                <a:gd name="T48" fmla="*/ 108 w 401"/>
                <a:gd name="T49" fmla="*/ 245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54" y="122"/>
                  </a:moveTo>
                  <a:cubicBezTo>
                    <a:pt x="58" y="126"/>
                    <a:pt x="63" y="129"/>
                    <a:pt x="69" y="132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74" y="275"/>
                    <a:pt x="74" y="275"/>
                    <a:pt x="74" y="275"/>
                  </a:cubicBezTo>
                  <a:cubicBezTo>
                    <a:pt x="76" y="265"/>
                    <a:pt x="81" y="256"/>
                    <a:pt x="88" y="249"/>
                  </a:cubicBezTo>
                  <a:cubicBezTo>
                    <a:pt x="107" y="230"/>
                    <a:pt x="137" y="230"/>
                    <a:pt x="156" y="249"/>
                  </a:cubicBezTo>
                  <a:cubicBezTo>
                    <a:pt x="175" y="267"/>
                    <a:pt x="175" y="298"/>
                    <a:pt x="156" y="317"/>
                  </a:cubicBezTo>
                  <a:cubicBezTo>
                    <a:pt x="149" y="324"/>
                    <a:pt x="139" y="328"/>
                    <a:pt x="130" y="330"/>
                  </a:cubicBezTo>
                  <a:cubicBezTo>
                    <a:pt x="201" y="401"/>
                    <a:pt x="201" y="401"/>
                    <a:pt x="201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72" y="337"/>
                    <a:pt x="275" y="343"/>
                    <a:pt x="279" y="347"/>
                  </a:cubicBezTo>
                  <a:cubicBezTo>
                    <a:pt x="298" y="366"/>
                    <a:pt x="329" y="366"/>
                    <a:pt x="347" y="347"/>
                  </a:cubicBezTo>
                  <a:cubicBezTo>
                    <a:pt x="366" y="328"/>
                    <a:pt x="366" y="298"/>
                    <a:pt x="347" y="279"/>
                  </a:cubicBezTo>
                  <a:cubicBezTo>
                    <a:pt x="343" y="275"/>
                    <a:pt x="338" y="271"/>
                    <a:pt x="332" y="269"/>
                  </a:cubicBezTo>
                  <a:cubicBezTo>
                    <a:pt x="401" y="200"/>
                    <a:pt x="401" y="200"/>
                    <a:pt x="401" y="200"/>
                  </a:cubicBezTo>
                  <a:cubicBezTo>
                    <a:pt x="333" y="132"/>
                    <a:pt x="333" y="132"/>
                    <a:pt x="333" y="132"/>
                  </a:cubicBezTo>
                  <a:cubicBezTo>
                    <a:pt x="330" y="139"/>
                    <a:pt x="326" y="146"/>
                    <a:pt x="320" y="152"/>
                  </a:cubicBezTo>
                  <a:cubicBezTo>
                    <a:pt x="302" y="171"/>
                    <a:pt x="271" y="171"/>
                    <a:pt x="252" y="152"/>
                  </a:cubicBezTo>
                  <a:cubicBezTo>
                    <a:pt x="234" y="133"/>
                    <a:pt x="234" y="103"/>
                    <a:pt x="252" y="84"/>
                  </a:cubicBezTo>
                  <a:cubicBezTo>
                    <a:pt x="258" y="78"/>
                    <a:pt x="265" y="74"/>
                    <a:pt x="273" y="72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0" y="63"/>
                    <a:pt x="126" y="58"/>
                    <a:pt x="122" y="54"/>
                  </a:cubicBezTo>
                  <a:cubicBezTo>
                    <a:pt x="103" y="35"/>
                    <a:pt x="73" y="35"/>
                    <a:pt x="54" y="54"/>
                  </a:cubicBezTo>
                  <a:cubicBezTo>
                    <a:pt x="35" y="72"/>
                    <a:pt x="35" y="103"/>
                    <a:pt x="54" y="122"/>
                  </a:cubicBezTo>
                  <a:close/>
                </a:path>
              </a:pathLst>
            </a:custGeom>
            <a:solidFill>
              <a:srgbClr val="26C6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3" name="Freeform 14"/>
            <p:cNvSpPr>
              <a:spLocks noEditPoints="1"/>
            </p:cNvSpPr>
            <p:nvPr/>
          </p:nvSpPr>
          <p:spPr bwMode="auto">
            <a:xfrm>
              <a:off x="2468" y="965"/>
              <a:ext cx="825" cy="825"/>
            </a:xfrm>
            <a:custGeom>
              <a:avLst/>
              <a:gdLst>
                <a:gd name="T0" fmla="*/ 255 w 411"/>
                <a:gd name="T1" fmla="*/ 668 h 411"/>
                <a:gd name="T2" fmla="*/ 317 w 411"/>
                <a:gd name="T3" fmla="*/ 640 h 411"/>
                <a:gd name="T4" fmla="*/ 255 w 411"/>
                <a:gd name="T5" fmla="*/ 488 h 411"/>
                <a:gd name="T6" fmla="*/ 167 w 411"/>
                <a:gd name="T7" fmla="*/ 562 h 411"/>
                <a:gd name="T8" fmla="*/ 0 w 411"/>
                <a:gd name="T9" fmla="*/ 411 h 411"/>
                <a:gd name="T10" fmla="*/ 112 w 411"/>
                <a:gd name="T11" fmla="*/ 259 h 411"/>
                <a:gd name="T12" fmla="*/ 112 w 411"/>
                <a:gd name="T13" fmla="*/ 112 h 411"/>
                <a:gd name="T14" fmla="*/ 259 w 411"/>
                <a:gd name="T15" fmla="*/ 112 h 411"/>
                <a:gd name="T16" fmla="*/ 414 w 411"/>
                <a:gd name="T17" fmla="*/ 0 h 411"/>
                <a:gd name="T18" fmla="*/ 560 w 411"/>
                <a:gd name="T19" fmla="*/ 161 h 411"/>
                <a:gd name="T20" fmla="*/ 522 w 411"/>
                <a:gd name="T21" fmla="*/ 309 h 411"/>
                <a:gd name="T22" fmla="*/ 648 w 411"/>
                <a:gd name="T23" fmla="*/ 309 h 411"/>
                <a:gd name="T24" fmla="*/ 674 w 411"/>
                <a:gd name="T25" fmla="*/ 261 h 411"/>
                <a:gd name="T26" fmla="*/ 689 w 411"/>
                <a:gd name="T27" fmla="*/ 548 h 411"/>
                <a:gd name="T28" fmla="*/ 743 w 411"/>
                <a:gd name="T29" fmla="*/ 638 h 411"/>
                <a:gd name="T30" fmla="*/ 638 w 411"/>
                <a:gd name="T31" fmla="*/ 743 h 411"/>
                <a:gd name="T32" fmla="*/ 548 w 411"/>
                <a:gd name="T33" fmla="*/ 689 h 411"/>
                <a:gd name="T34" fmla="*/ 285 w 411"/>
                <a:gd name="T35" fmla="*/ 676 h 411"/>
                <a:gd name="T36" fmla="*/ 552 w 411"/>
                <a:gd name="T37" fmla="*/ 664 h 411"/>
                <a:gd name="T38" fmla="*/ 576 w 411"/>
                <a:gd name="T39" fmla="*/ 701 h 411"/>
                <a:gd name="T40" fmla="*/ 703 w 411"/>
                <a:gd name="T41" fmla="*/ 701 h 411"/>
                <a:gd name="T42" fmla="*/ 703 w 411"/>
                <a:gd name="T43" fmla="*/ 576 h 411"/>
                <a:gd name="T44" fmla="*/ 664 w 411"/>
                <a:gd name="T45" fmla="*/ 552 h 411"/>
                <a:gd name="T46" fmla="*/ 680 w 411"/>
                <a:gd name="T47" fmla="*/ 287 h 411"/>
                <a:gd name="T48" fmla="*/ 586 w 411"/>
                <a:gd name="T49" fmla="*/ 351 h 411"/>
                <a:gd name="T50" fmla="*/ 512 w 411"/>
                <a:gd name="T51" fmla="*/ 173 h 411"/>
                <a:gd name="T52" fmla="*/ 414 w 411"/>
                <a:gd name="T53" fmla="*/ 20 h 411"/>
                <a:gd name="T54" fmla="*/ 269 w 411"/>
                <a:gd name="T55" fmla="*/ 151 h 411"/>
                <a:gd name="T56" fmla="*/ 187 w 411"/>
                <a:gd name="T57" fmla="*/ 96 h 411"/>
                <a:gd name="T58" fmla="*/ 96 w 411"/>
                <a:gd name="T59" fmla="*/ 187 h 411"/>
                <a:gd name="T60" fmla="*/ 151 w 411"/>
                <a:gd name="T61" fmla="*/ 267 h 411"/>
                <a:gd name="T62" fmla="*/ 20 w 411"/>
                <a:gd name="T63" fmla="*/ 411 h 411"/>
                <a:gd name="T64" fmla="*/ 181 w 411"/>
                <a:gd name="T65" fmla="*/ 504 h 411"/>
                <a:gd name="T66" fmla="*/ 327 w 411"/>
                <a:gd name="T67" fmla="*/ 504 h 411"/>
                <a:gd name="T68" fmla="*/ 285 w 411"/>
                <a:gd name="T69" fmla="*/ 676 h 4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11" h="411">
                  <a:moveTo>
                    <a:pt x="206" y="411"/>
                  </a:moveTo>
                  <a:cubicBezTo>
                    <a:pt x="127" y="333"/>
                    <a:pt x="127" y="333"/>
                    <a:pt x="127" y="333"/>
                  </a:cubicBezTo>
                  <a:cubicBezTo>
                    <a:pt x="134" y="331"/>
                    <a:pt x="134" y="331"/>
                    <a:pt x="134" y="331"/>
                  </a:cubicBezTo>
                  <a:cubicBezTo>
                    <a:pt x="143" y="330"/>
                    <a:pt x="152" y="326"/>
                    <a:pt x="158" y="319"/>
                  </a:cubicBezTo>
                  <a:cubicBezTo>
                    <a:pt x="176" y="302"/>
                    <a:pt x="176" y="273"/>
                    <a:pt x="158" y="256"/>
                  </a:cubicBezTo>
                  <a:cubicBezTo>
                    <a:pt x="150" y="248"/>
                    <a:pt x="139" y="243"/>
                    <a:pt x="127" y="243"/>
                  </a:cubicBezTo>
                  <a:cubicBezTo>
                    <a:pt x="115" y="243"/>
                    <a:pt x="104" y="248"/>
                    <a:pt x="95" y="256"/>
                  </a:cubicBezTo>
                  <a:cubicBezTo>
                    <a:pt x="89" y="263"/>
                    <a:pt x="85" y="271"/>
                    <a:pt x="83" y="280"/>
                  </a:cubicBezTo>
                  <a:cubicBezTo>
                    <a:pt x="82" y="287"/>
                    <a:pt x="82" y="287"/>
                    <a:pt x="82" y="287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4" y="135"/>
                    <a:pt x="60" y="132"/>
                    <a:pt x="56" y="129"/>
                  </a:cubicBezTo>
                  <a:cubicBezTo>
                    <a:pt x="47" y="119"/>
                    <a:pt x="41" y="106"/>
                    <a:pt x="41" y="93"/>
                  </a:cubicBezTo>
                  <a:cubicBezTo>
                    <a:pt x="41" y="79"/>
                    <a:pt x="47" y="66"/>
                    <a:pt x="56" y="56"/>
                  </a:cubicBezTo>
                  <a:cubicBezTo>
                    <a:pt x="66" y="46"/>
                    <a:pt x="79" y="41"/>
                    <a:pt x="93" y="41"/>
                  </a:cubicBezTo>
                  <a:cubicBezTo>
                    <a:pt x="107" y="41"/>
                    <a:pt x="120" y="46"/>
                    <a:pt x="129" y="56"/>
                  </a:cubicBezTo>
                  <a:cubicBezTo>
                    <a:pt x="133" y="59"/>
                    <a:pt x="136" y="63"/>
                    <a:pt x="138" y="67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84" y="79"/>
                    <a:pt x="284" y="79"/>
                    <a:pt x="284" y="79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2" y="82"/>
                    <a:pt x="265" y="86"/>
                    <a:pt x="260" y="91"/>
                  </a:cubicBezTo>
                  <a:cubicBezTo>
                    <a:pt x="243" y="109"/>
                    <a:pt x="243" y="137"/>
                    <a:pt x="260" y="154"/>
                  </a:cubicBezTo>
                  <a:cubicBezTo>
                    <a:pt x="268" y="163"/>
                    <a:pt x="280" y="167"/>
                    <a:pt x="292" y="167"/>
                  </a:cubicBezTo>
                  <a:cubicBezTo>
                    <a:pt x="303" y="167"/>
                    <a:pt x="315" y="163"/>
                    <a:pt x="323" y="154"/>
                  </a:cubicBezTo>
                  <a:cubicBezTo>
                    <a:pt x="328" y="149"/>
                    <a:pt x="332" y="143"/>
                    <a:pt x="334" y="136"/>
                  </a:cubicBezTo>
                  <a:cubicBezTo>
                    <a:pt x="336" y="130"/>
                    <a:pt x="336" y="130"/>
                    <a:pt x="336" y="130"/>
                  </a:cubicBezTo>
                  <a:cubicBezTo>
                    <a:pt x="411" y="205"/>
                    <a:pt x="411" y="205"/>
                    <a:pt x="411" y="205"/>
                  </a:cubicBezTo>
                  <a:cubicBezTo>
                    <a:pt x="343" y="273"/>
                    <a:pt x="343" y="273"/>
                    <a:pt x="343" y="273"/>
                  </a:cubicBezTo>
                  <a:cubicBezTo>
                    <a:pt x="348" y="275"/>
                    <a:pt x="351" y="278"/>
                    <a:pt x="355" y="281"/>
                  </a:cubicBezTo>
                  <a:cubicBezTo>
                    <a:pt x="365" y="291"/>
                    <a:pt x="370" y="304"/>
                    <a:pt x="370" y="318"/>
                  </a:cubicBezTo>
                  <a:cubicBezTo>
                    <a:pt x="370" y="332"/>
                    <a:pt x="365" y="345"/>
                    <a:pt x="355" y="355"/>
                  </a:cubicBezTo>
                  <a:cubicBezTo>
                    <a:pt x="345" y="364"/>
                    <a:pt x="332" y="370"/>
                    <a:pt x="318" y="370"/>
                  </a:cubicBezTo>
                  <a:cubicBezTo>
                    <a:pt x="305" y="370"/>
                    <a:pt x="292" y="364"/>
                    <a:pt x="282" y="355"/>
                  </a:cubicBezTo>
                  <a:cubicBezTo>
                    <a:pt x="278" y="351"/>
                    <a:pt x="276" y="347"/>
                    <a:pt x="273" y="343"/>
                  </a:cubicBezTo>
                  <a:lnTo>
                    <a:pt x="206" y="411"/>
                  </a:lnTo>
                  <a:close/>
                  <a:moveTo>
                    <a:pt x="142" y="337"/>
                  </a:moveTo>
                  <a:cubicBezTo>
                    <a:pt x="206" y="401"/>
                    <a:pt x="206" y="401"/>
                    <a:pt x="206" y="401"/>
                  </a:cubicBezTo>
                  <a:cubicBezTo>
                    <a:pt x="275" y="331"/>
                    <a:pt x="275" y="331"/>
                    <a:pt x="275" y="331"/>
                  </a:cubicBezTo>
                  <a:cubicBezTo>
                    <a:pt x="278" y="336"/>
                    <a:pt x="278" y="336"/>
                    <a:pt x="278" y="336"/>
                  </a:cubicBezTo>
                  <a:cubicBezTo>
                    <a:pt x="280" y="341"/>
                    <a:pt x="283" y="345"/>
                    <a:pt x="287" y="349"/>
                  </a:cubicBezTo>
                  <a:cubicBezTo>
                    <a:pt x="295" y="358"/>
                    <a:pt x="306" y="362"/>
                    <a:pt x="318" y="362"/>
                  </a:cubicBezTo>
                  <a:cubicBezTo>
                    <a:pt x="330" y="362"/>
                    <a:pt x="341" y="358"/>
                    <a:pt x="350" y="349"/>
                  </a:cubicBezTo>
                  <a:cubicBezTo>
                    <a:pt x="358" y="341"/>
                    <a:pt x="363" y="330"/>
                    <a:pt x="363" y="318"/>
                  </a:cubicBezTo>
                  <a:cubicBezTo>
                    <a:pt x="363" y="306"/>
                    <a:pt x="358" y="295"/>
                    <a:pt x="350" y="287"/>
                  </a:cubicBezTo>
                  <a:cubicBezTo>
                    <a:pt x="346" y="283"/>
                    <a:pt x="341" y="279"/>
                    <a:pt x="336" y="277"/>
                  </a:cubicBezTo>
                  <a:cubicBezTo>
                    <a:pt x="331" y="275"/>
                    <a:pt x="331" y="275"/>
                    <a:pt x="331" y="275"/>
                  </a:cubicBezTo>
                  <a:cubicBezTo>
                    <a:pt x="401" y="205"/>
                    <a:pt x="401" y="205"/>
                    <a:pt x="401" y="205"/>
                  </a:cubicBezTo>
                  <a:cubicBezTo>
                    <a:pt x="339" y="143"/>
                    <a:pt x="339" y="143"/>
                    <a:pt x="339" y="143"/>
                  </a:cubicBezTo>
                  <a:cubicBezTo>
                    <a:pt x="336" y="149"/>
                    <a:pt x="333" y="155"/>
                    <a:pt x="328" y="159"/>
                  </a:cubicBezTo>
                  <a:cubicBezTo>
                    <a:pt x="318" y="169"/>
                    <a:pt x="305" y="175"/>
                    <a:pt x="292" y="175"/>
                  </a:cubicBezTo>
                  <a:cubicBezTo>
                    <a:pt x="278" y="175"/>
                    <a:pt x="265" y="169"/>
                    <a:pt x="255" y="159"/>
                  </a:cubicBezTo>
                  <a:cubicBezTo>
                    <a:pt x="235" y="139"/>
                    <a:pt x="235" y="107"/>
                    <a:pt x="255" y="86"/>
                  </a:cubicBezTo>
                  <a:cubicBezTo>
                    <a:pt x="260" y="82"/>
                    <a:pt x="265" y="78"/>
                    <a:pt x="271" y="75"/>
                  </a:cubicBezTo>
                  <a:cubicBezTo>
                    <a:pt x="206" y="10"/>
                    <a:pt x="206" y="10"/>
                    <a:pt x="206" y="10"/>
                  </a:cubicBezTo>
                  <a:cubicBezTo>
                    <a:pt x="136" y="80"/>
                    <a:pt x="136" y="80"/>
                    <a:pt x="136" y="80"/>
                  </a:cubicBezTo>
                  <a:cubicBezTo>
                    <a:pt x="134" y="75"/>
                    <a:pt x="134" y="75"/>
                    <a:pt x="134" y="75"/>
                  </a:cubicBezTo>
                  <a:cubicBezTo>
                    <a:pt x="131" y="70"/>
                    <a:pt x="128" y="65"/>
                    <a:pt x="124" y="61"/>
                  </a:cubicBezTo>
                  <a:cubicBezTo>
                    <a:pt x="116" y="53"/>
                    <a:pt x="105" y="48"/>
                    <a:pt x="93" y="48"/>
                  </a:cubicBezTo>
                  <a:cubicBezTo>
                    <a:pt x="81" y="48"/>
                    <a:pt x="70" y="53"/>
                    <a:pt x="61" y="61"/>
                  </a:cubicBezTo>
                  <a:cubicBezTo>
                    <a:pt x="53" y="69"/>
                    <a:pt x="48" y="81"/>
                    <a:pt x="48" y="93"/>
                  </a:cubicBezTo>
                  <a:cubicBezTo>
                    <a:pt x="48" y="104"/>
                    <a:pt x="53" y="116"/>
                    <a:pt x="61" y="124"/>
                  </a:cubicBezTo>
                  <a:cubicBezTo>
                    <a:pt x="65" y="128"/>
                    <a:pt x="70" y="131"/>
                    <a:pt x="75" y="133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10" y="205"/>
                    <a:pt x="10" y="205"/>
                    <a:pt x="10" y="205"/>
                  </a:cubicBezTo>
                  <a:cubicBezTo>
                    <a:pt x="77" y="272"/>
                    <a:pt x="77" y="272"/>
                    <a:pt x="77" y="272"/>
                  </a:cubicBezTo>
                  <a:cubicBezTo>
                    <a:pt x="80" y="264"/>
                    <a:pt x="84" y="257"/>
                    <a:pt x="90" y="251"/>
                  </a:cubicBezTo>
                  <a:cubicBezTo>
                    <a:pt x="100" y="241"/>
                    <a:pt x="113" y="236"/>
                    <a:pt x="127" y="236"/>
                  </a:cubicBezTo>
                  <a:cubicBezTo>
                    <a:pt x="141" y="236"/>
                    <a:pt x="154" y="241"/>
                    <a:pt x="163" y="251"/>
                  </a:cubicBezTo>
                  <a:cubicBezTo>
                    <a:pt x="184" y="271"/>
                    <a:pt x="184" y="304"/>
                    <a:pt x="163" y="324"/>
                  </a:cubicBezTo>
                  <a:cubicBezTo>
                    <a:pt x="157" y="330"/>
                    <a:pt x="150" y="335"/>
                    <a:pt x="142" y="3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16" name="Freeform 15"/>
          <p:cNvSpPr>
            <a:spLocks/>
          </p:cNvSpPr>
          <p:nvPr/>
        </p:nvSpPr>
        <p:spPr bwMode="auto">
          <a:xfrm>
            <a:off x="1210824" y="2244850"/>
            <a:ext cx="1592025" cy="409408"/>
          </a:xfrm>
          <a:custGeom>
            <a:avLst/>
            <a:gdLst>
              <a:gd name="T0" fmla="*/ 0 w 656"/>
              <a:gd name="T1" fmla="*/ 446088 h 131"/>
              <a:gd name="T2" fmla="*/ 0 w 656"/>
              <a:gd name="T3" fmla="*/ 132805 h 131"/>
              <a:gd name="T4" fmla="*/ 132414 w 656"/>
              <a:gd name="T5" fmla="*/ 0 h 131"/>
              <a:gd name="T6" fmla="*/ 2227263 w 656"/>
              <a:gd name="T7" fmla="*/ 0 h 13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656" h="131">
                <a:moveTo>
                  <a:pt x="0" y="131"/>
                </a:moveTo>
                <a:cubicBezTo>
                  <a:pt x="0" y="131"/>
                  <a:pt x="0" y="74"/>
                  <a:pt x="0" y="39"/>
                </a:cubicBezTo>
                <a:cubicBezTo>
                  <a:pt x="0" y="4"/>
                  <a:pt x="18" y="0"/>
                  <a:pt x="39" y="0"/>
                </a:cubicBezTo>
                <a:cubicBezTo>
                  <a:pt x="61" y="0"/>
                  <a:pt x="656" y="0"/>
                  <a:pt x="656" y="0"/>
                </a:cubicBezTo>
              </a:path>
            </a:pathLst>
          </a:custGeom>
          <a:noFill/>
          <a:ln w="19050" cap="flat">
            <a:solidFill>
              <a:srgbClr val="26C6DA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4914991" y="1957013"/>
            <a:ext cx="1843618" cy="1041372"/>
          </a:xfrm>
          <a:custGeom>
            <a:avLst/>
            <a:gdLst>
              <a:gd name="T0" fmla="*/ 0 w 471"/>
              <a:gd name="T1" fmla="*/ 911225 h 268"/>
              <a:gd name="T2" fmla="*/ 0 w 471"/>
              <a:gd name="T3" fmla="*/ 170005 h 268"/>
              <a:gd name="T4" fmla="*/ 183462 w 471"/>
              <a:gd name="T5" fmla="*/ 0 h 268"/>
              <a:gd name="T6" fmla="*/ 1437122 w 471"/>
              <a:gd name="T7" fmla="*/ 0 h 268"/>
              <a:gd name="T8" fmla="*/ 1600200 w 471"/>
              <a:gd name="T9" fmla="*/ 146204 h 268"/>
              <a:gd name="T10" fmla="*/ 1600200 w 471"/>
              <a:gd name="T11" fmla="*/ 329809 h 268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471" h="268">
                <a:moveTo>
                  <a:pt x="0" y="268"/>
                </a:moveTo>
                <a:cubicBezTo>
                  <a:pt x="0" y="268"/>
                  <a:pt x="0" y="92"/>
                  <a:pt x="0" y="50"/>
                </a:cubicBezTo>
                <a:cubicBezTo>
                  <a:pt x="0" y="8"/>
                  <a:pt x="7" y="0"/>
                  <a:pt x="54" y="0"/>
                </a:cubicBezTo>
                <a:cubicBezTo>
                  <a:pt x="101" y="0"/>
                  <a:pt x="391" y="0"/>
                  <a:pt x="423" y="0"/>
                </a:cubicBezTo>
                <a:cubicBezTo>
                  <a:pt x="455" y="0"/>
                  <a:pt x="471" y="5"/>
                  <a:pt x="471" y="43"/>
                </a:cubicBezTo>
                <a:cubicBezTo>
                  <a:pt x="471" y="82"/>
                  <a:pt x="471" y="97"/>
                  <a:pt x="471" y="97"/>
                </a:cubicBezTo>
              </a:path>
            </a:pathLst>
          </a:custGeom>
          <a:noFill/>
          <a:ln w="19050" cap="flat">
            <a:solidFill>
              <a:schemeClr val="accent3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Freeform 17"/>
          <p:cNvSpPr>
            <a:spLocks/>
          </p:cNvSpPr>
          <p:nvPr/>
        </p:nvSpPr>
        <p:spPr bwMode="auto">
          <a:xfrm rot="5400000" flipH="1">
            <a:off x="1301583" y="4477677"/>
            <a:ext cx="622815" cy="635000"/>
          </a:xfrm>
          <a:custGeom>
            <a:avLst/>
            <a:gdLst>
              <a:gd name="T0" fmla="*/ 1073150 w 316"/>
              <a:gd name="T1" fmla="*/ 0 h 140"/>
              <a:gd name="T2" fmla="*/ 1073150 w 316"/>
              <a:gd name="T3" fmla="*/ 360589 h 140"/>
              <a:gd name="T4" fmla="*/ 930516 w 316"/>
              <a:gd name="T5" fmla="*/ 476250 h 140"/>
              <a:gd name="T6" fmla="*/ 0 w 316"/>
              <a:gd name="T7" fmla="*/ 476250 h 14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16" h="140">
                <a:moveTo>
                  <a:pt x="316" y="0"/>
                </a:moveTo>
                <a:cubicBezTo>
                  <a:pt x="316" y="0"/>
                  <a:pt x="316" y="78"/>
                  <a:pt x="316" y="106"/>
                </a:cubicBezTo>
                <a:cubicBezTo>
                  <a:pt x="316" y="134"/>
                  <a:pt x="307" y="140"/>
                  <a:pt x="274" y="140"/>
                </a:cubicBezTo>
                <a:cubicBezTo>
                  <a:pt x="241" y="140"/>
                  <a:pt x="0" y="140"/>
                  <a:pt x="0" y="140"/>
                </a:cubicBezTo>
              </a:path>
            </a:pathLst>
          </a:custGeom>
          <a:noFill/>
          <a:ln w="19050" cap="flat">
            <a:solidFill>
              <a:srgbClr val="B8CAC6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1" name="Freeform 18"/>
          <p:cNvSpPr>
            <a:spLocks/>
          </p:cNvSpPr>
          <p:nvPr/>
        </p:nvSpPr>
        <p:spPr bwMode="auto">
          <a:xfrm>
            <a:off x="4468376" y="4630333"/>
            <a:ext cx="1001831" cy="476251"/>
          </a:xfrm>
          <a:custGeom>
            <a:avLst/>
            <a:gdLst>
              <a:gd name="T0" fmla="*/ 0 w 300"/>
              <a:gd name="T1" fmla="*/ 357188 h 105"/>
              <a:gd name="T2" fmla="*/ 560546 w 300"/>
              <a:gd name="T3" fmla="*/ 357188 h 105"/>
              <a:gd name="T4" fmla="*/ 679450 w 300"/>
              <a:gd name="T5" fmla="*/ 238125 h 105"/>
              <a:gd name="T6" fmla="*/ 679450 w 300"/>
              <a:gd name="T7" fmla="*/ 68036 h 105"/>
              <a:gd name="T8" fmla="*/ 781368 w 300"/>
              <a:gd name="T9" fmla="*/ 6804 h 105"/>
              <a:gd name="T10" fmla="*/ 1019175 w 300"/>
              <a:gd name="T11" fmla="*/ 6804 h 10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300" h="105">
                <a:moveTo>
                  <a:pt x="0" y="105"/>
                </a:moveTo>
                <a:cubicBezTo>
                  <a:pt x="0" y="105"/>
                  <a:pt x="133" y="105"/>
                  <a:pt x="165" y="105"/>
                </a:cubicBezTo>
                <a:cubicBezTo>
                  <a:pt x="197" y="105"/>
                  <a:pt x="200" y="91"/>
                  <a:pt x="200" y="70"/>
                </a:cubicBezTo>
                <a:cubicBezTo>
                  <a:pt x="200" y="49"/>
                  <a:pt x="200" y="39"/>
                  <a:pt x="200" y="20"/>
                </a:cubicBezTo>
                <a:cubicBezTo>
                  <a:pt x="200" y="0"/>
                  <a:pt x="204" y="2"/>
                  <a:pt x="230" y="2"/>
                </a:cubicBezTo>
                <a:cubicBezTo>
                  <a:pt x="257" y="2"/>
                  <a:pt x="300" y="2"/>
                  <a:pt x="300" y="2"/>
                </a:cubicBezTo>
              </a:path>
            </a:pathLst>
          </a:custGeom>
          <a:noFill/>
          <a:ln w="19050" cap="flat">
            <a:solidFill>
              <a:srgbClr val="EF8208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Text Box 23"/>
          <p:cNvSpPr txBox="1">
            <a:spLocks noChangeArrowheads="1"/>
          </p:cNvSpPr>
          <p:nvPr/>
        </p:nvSpPr>
        <p:spPr bwMode="auto">
          <a:xfrm>
            <a:off x="432765" y="5238674"/>
            <a:ext cx="233910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TW" altLang="en-US" sz="2800" dirty="0" smtClean="0">
                <a:solidFill>
                  <a:srgbClr val="9FB7B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連結訂票系統</a:t>
            </a:r>
            <a:endParaRPr lang="zh-CN" altLang="en-US" sz="2800" dirty="0">
              <a:solidFill>
                <a:srgbClr val="9FB7B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8" name="Text Box 26"/>
          <p:cNvSpPr txBox="1">
            <a:spLocks noChangeArrowheads="1"/>
          </p:cNvSpPr>
          <p:nvPr/>
        </p:nvSpPr>
        <p:spPr bwMode="auto">
          <a:xfrm>
            <a:off x="5525784" y="2418012"/>
            <a:ext cx="233910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TW" altLang="en-US" sz="2800" dirty="0" smtClean="0">
                <a:solidFill>
                  <a:schemeClr val="accent3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花費時間估算</a:t>
            </a:r>
            <a:endParaRPr lang="zh-CN" altLang="en-US" sz="2800" dirty="0">
              <a:solidFill>
                <a:schemeClr val="accent3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1" name="Text Box 29"/>
          <p:cNvSpPr txBox="1">
            <a:spLocks noChangeArrowheads="1"/>
          </p:cNvSpPr>
          <p:nvPr/>
        </p:nvSpPr>
        <p:spPr bwMode="auto">
          <a:xfrm>
            <a:off x="5446732" y="4364299"/>
            <a:ext cx="233910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TW" altLang="en-US" sz="2800" dirty="0" smtClean="0">
                <a:solidFill>
                  <a:srgbClr val="FF8A1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三鐵路徑規劃</a:t>
            </a:r>
            <a:endParaRPr lang="zh-CN" altLang="en-US" sz="2800" dirty="0">
              <a:solidFill>
                <a:srgbClr val="FF8A1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33" name="Group 34"/>
          <p:cNvGrpSpPr>
            <a:grpSpLocks/>
          </p:cNvGrpSpPr>
          <p:nvPr/>
        </p:nvGrpSpPr>
        <p:grpSpPr bwMode="auto">
          <a:xfrm>
            <a:off x="2726358" y="3817533"/>
            <a:ext cx="1746251" cy="1746251"/>
            <a:chOff x="2472" y="1756"/>
            <a:chExt cx="825" cy="825"/>
          </a:xfrm>
        </p:grpSpPr>
        <p:sp>
          <p:nvSpPr>
            <p:cNvPr id="40" name="Freeform 9"/>
            <p:cNvSpPr>
              <a:spLocks/>
            </p:cNvSpPr>
            <p:nvPr/>
          </p:nvSpPr>
          <p:spPr bwMode="auto">
            <a:xfrm>
              <a:off x="2482" y="1766"/>
              <a:ext cx="805" cy="805"/>
            </a:xfrm>
            <a:custGeom>
              <a:avLst/>
              <a:gdLst>
                <a:gd name="T0" fmla="*/ 697 w 401"/>
                <a:gd name="T1" fmla="*/ 560 h 401"/>
                <a:gd name="T2" fmla="*/ 666 w 401"/>
                <a:gd name="T3" fmla="*/ 540 h 401"/>
                <a:gd name="T4" fmla="*/ 805 w 401"/>
                <a:gd name="T5" fmla="*/ 404 h 401"/>
                <a:gd name="T6" fmla="*/ 654 w 401"/>
                <a:gd name="T7" fmla="*/ 253 h 401"/>
                <a:gd name="T8" fmla="*/ 628 w 401"/>
                <a:gd name="T9" fmla="*/ 305 h 401"/>
                <a:gd name="T10" fmla="*/ 492 w 401"/>
                <a:gd name="T11" fmla="*/ 305 h 401"/>
                <a:gd name="T12" fmla="*/ 492 w 401"/>
                <a:gd name="T13" fmla="*/ 169 h 401"/>
                <a:gd name="T14" fmla="*/ 544 w 401"/>
                <a:gd name="T15" fmla="*/ 143 h 401"/>
                <a:gd name="T16" fmla="*/ 401 w 401"/>
                <a:gd name="T17" fmla="*/ 0 h 401"/>
                <a:gd name="T18" fmla="*/ 265 w 401"/>
                <a:gd name="T19" fmla="*/ 139 h 401"/>
                <a:gd name="T20" fmla="*/ 245 w 401"/>
                <a:gd name="T21" fmla="*/ 108 h 401"/>
                <a:gd name="T22" fmla="*/ 108 w 401"/>
                <a:gd name="T23" fmla="*/ 108 h 401"/>
                <a:gd name="T24" fmla="*/ 108 w 401"/>
                <a:gd name="T25" fmla="*/ 245 h 401"/>
                <a:gd name="T26" fmla="*/ 139 w 401"/>
                <a:gd name="T27" fmla="*/ 265 h 401"/>
                <a:gd name="T28" fmla="*/ 0 w 401"/>
                <a:gd name="T29" fmla="*/ 404 h 401"/>
                <a:gd name="T30" fmla="*/ 137 w 401"/>
                <a:gd name="T31" fmla="*/ 540 h 401"/>
                <a:gd name="T32" fmla="*/ 161 w 401"/>
                <a:gd name="T33" fmla="*/ 500 h 401"/>
                <a:gd name="T34" fmla="*/ 297 w 401"/>
                <a:gd name="T35" fmla="*/ 500 h 401"/>
                <a:gd name="T36" fmla="*/ 297 w 401"/>
                <a:gd name="T37" fmla="*/ 636 h 401"/>
                <a:gd name="T38" fmla="*/ 257 w 401"/>
                <a:gd name="T39" fmla="*/ 660 h 401"/>
                <a:gd name="T40" fmla="*/ 401 w 401"/>
                <a:gd name="T41" fmla="*/ 805 h 401"/>
                <a:gd name="T42" fmla="*/ 540 w 401"/>
                <a:gd name="T43" fmla="*/ 666 h 401"/>
                <a:gd name="T44" fmla="*/ 560 w 401"/>
                <a:gd name="T45" fmla="*/ 697 h 401"/>
                <a:gd name="T46" fmla="*/ 697 w 401"/>
                <a:gd name="T47" fmla="*/ 697 h 401"/>
                <a:gd name="T48" fmla="*/ 697 w 401"/>
                <a:gd name="T49" fmla="*/ 560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347" y="279"/>
                  </a:moveTo>
                  <a:cubicBezTo>
                    <a:pt x="343" y="275"/>
                    <a:pt x="338" y="272"/>
                    <a:pt x="332" y="269"/>
                  </a:cubicBezTo>
                  <a:cubicBezTo>
                    <a:pt x="401" y="201"/>
                    <a:pt x="401" y="201"/>
                    <a:pt x="401" y="201"/>
                  </a:cubicBezTo>
                  <a:cubicBezTo>
                    <a:pt x="326" y="126"/>
                    <a:pt x="326" y="126"/>
                    <a:pt x="326" y="126"/>
                  </a:cubicBezTo>
                  <a:cubicBezTo>
                    <a:pt x="325" y="136"/>
                    <a:pt x="320" y="145"/>
                    <a:pt x="313" y="152"/>
                  </a:cubicBezTo>
                  <a:cubicBezTo>
                    <a:pt x="294" y="171"/>
                    <a:pt x="264" y="171"/>
                    <a:pt x="245" y="152"/>
                  </a:cubicBezTo>
                  <a:cubicBezTo>
                    <a:pt x="226" y="134"/>
                    <a:pt x="226" y="103"/>
                    <a:pt x="245" y="84"/>
                  </a:cubicBezTo>
                  <a:cubicBezTo>
                    <a:pt x="252" y="77"/>
                    <a:pt x="262" y="73"/>
                    <a:pt x="271" y="7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32" y="69"/>
                    <a:pt x="132" y="69"/>
                    <a:pt x="132" y="69"/>
                  </a:cubicBezTo>
                  <a:cubicBezTo>
                    <a:pt x="129" y="63"/>
                    <a:pt x="126" y="58"/>
                    <a:pt x="122" y="54"/>
                  </a:cubicBezTo>
                  <a:cubicBezTo>
                    <a:pt x="103" y="35"/>
                    <a:pt x="72" y="35"/>
                    <a:pt x="54" y="54"/>
                  </a:cubicBezTo>
                  <a:cubicBezTo>
                    <a:pt x="35" y="73"/>
                    <a:pt x="35" y="103"/>
                    <a:pt x="54" y="122"/>
                  </a:cubicBezTo>
                  <a:cubicBezTo>
                    <a:pt x="58" y="126"/>
                    <a:pt x="63" y="130"/>
                    <a:pt x="69" y="132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68" y="269"/>
                    <a:pt x="68" y="269"/>
                    <a:pt x="68" y="269"/>
                  </a:cubicBezTo>
                  <a:cubicBezTo>
                    <a:pt x="71" y="262"/>
                    <a:pt x="75" y="255"/>
                    <a:pt x="80" y="249"/>
                  </a:cubicBezTo>
                  <a:cubicBezTo>
                    <a:pt x="99" y="230"/>
                    <a:pt x="130" y="230"/>
                    <a:pt x="148" y="249"/>
                  </a:cubicBezTo>
                  <a:cubicBezTo>
                    <a:pt x="167" y="268"/>
                    <a:pt x="167" y="298"/>
                    <a:pt x="148" y="317"/>
                  </a:cubicBezTo>
                  <a:cubicBezTo>
                    <a:pt x="143" y="323"/>
                    <a:pt x="136" y="327"/>
                    <a:pt x="128" y="329"/>
                  </a:cubicBezTo>
                  <a:cubicBezTo>
                    <a:pt x="200" y="401"/>
                    <a:pt x="200" y="401"/>
                    <a:pt x="200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71" y="338"/>
                    <a:pt x="275" y="343"/>
                    <a:pt x="279" y="347"/>
                  </a:cubicBezTo>
                  <a:cubicBezTo>
                    <a:pt x="298" y="366"/>
                    <a:pt x="328" y="366"/>
                    <a:pt x="347" y="347"/>
                  </a:cubicBezTo>
                  <a:cubicBezTo>
                    <a:pt x="366" y="329"/>
                    <a:pt x="366" y="298"/>
                    <a:pt x="347" y="279"/>
                  </a:cubicBezTo>
                  <a:close/>
                </a:path>
              </a:pathLst>
            </a:custGeom>
            <a:solidFill>
              <a:srgbClr val="EF82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41" name="Freeform 10"/>
            <p:cNvSpPr>
              <a:spLocks noEditPoints="1"/>
            </p:cNvSpPr>
            <p:nvPr/>
          </p:nvSpPr>
          <p:spPr bwMode="auto">
            <a:xfrm>
              <a:off x="2472" y="1756"/>
              <a:ext cx="825" cy="825"/>
            </a:xfrm>
            <a:custGeom>
              <a:avLst/>
              <a:gdLst>
                <a:gd name="T0" fmla="*/ 255 w 411"/>
                <a:gd name="T1" fmla="*/ 666 h 411"/>
                <a:gd name="T2" fmla="*/ 303 w 411"/>
                <a:gd name="T3" fmla="*/ 640 h 411"/>
                <a:gd name="T4" fmla="*/ 239 w 411"/>
                <a:gd name="T5" fmla="*/ 488 h 411"/>
                <a:gd name="T6" fmla="*/ 155 w 411"/>
                <a:gd name="T7" fmla="*/ 552 h 411"/>
                <a:gd name="T8" fmla="*/ 0 w 411"/>
                <a:gd name="T9" fmla="*/ 414 h 411"/>
                <a:gd name="T10" fmla="*/ 112 w 411"/>
                <a:gd name="T11" fmla="*/ 259 h 411"/>
                <a:gd name="T12" fmla="*/ 112 w 411"/>
                <a:gd name="T13" fmla="*/ 112 h 411"/>
                <a:gd name="T14" fmla="*/ 259 w 411"/>
                <a:gd name="T15" fmla="*/ 112 h 411"/>
                <a:gd name="T16" fmla="*/ 411 w 411"/>
                <a:gd name="T17" fmla="*/ 0 h 411"/>
                <a:gd name="T18" fmla="*/ 556 w 411"/>
                <a:gd name="T19" fmla="*/ 159 h 411"/>
                <a:gd name="T20" fmla="*/ 508 w 411"/>
                <a:gd name="T21" fmla="*/ 311 h 411"/>
                <a:gd name="T22" fmla="*/ 634 w 411"/>
                <a:gd name="T23" fmla="*/ 311 h 411"/>
                <a:gd name="T24" fmla="*/ 660 w 411"/>
                <a:gd name="T25" fmla="*/ 249 h 411"/>
                <a:gd name="T26" fmla="*/ 689 w 411"/>
                <a:gd name="T27" fmla="*/ 548 h 411"/>
                <a:gd name="T28" fmla="*/ 743 w 411"/>
                <a:gd name="T29" fmla="*/ 638 h 411"/>
                <a:gd name="T30" fmla="*/ 638 w 411"/>
                <a:gd name="T31" fmla="*/ 743 h 411"/>
                <a:gd name="T32" fmla="*/ 548 w 411"/>
                <a:gd name="T33" fmla="*/ 689 h 411"/>
                <a:gd name="T34" fmla="*/ 281 w 411"/>
                <a:gd name="T35" fmla="*/ 672 h 411"/>
                <a:gd name="T36" fmla="*/ 552 w 411"/>
                <a:gd name="T37" fmla="*/ 664 h 411"/>
                <a:gd name="T38" fmla="*/ 576 w 411"/>
                <a:gd name="T39" fmla="*/ 703 h 411"/>
                <a:gd name="T40" fmla="*/ 703 w 411"/>
                <a:gd name="T41" fmla="*/ 703 h 411"/>
                <a:gd name="T42" fmla="*/ 703 w 411"/>
                <a:gd name="T43" fmla="*/ 576 h 411"/>
                <a:gd name="T44" fmla="*/ 664 w 411"/>
                <a:gd name="T45" fmla="*/ 552 h 411"/>
                <a:gd name="T46" fmla="*/ 670 w 411"/>
                <a:gd name="T47" fmla="*/ 277 h 411"/>
                <a:gd name="T48" fmla="*/ 570 w 411"/>
                <a:gd name="T49" fmla="*/ 351 h 411"/>
                <a:gd name="T50" fmla="*/ 498 w 411"/>
                <a:gd name="T51" fmla="*/ 175 h 411"/>
                <a:gd name="T52" fmla="*/ 411 w 411"/>
                <a:gd name="T53" fmla="*/ 20 h 411"/>
                <a:gd name="T54" fmla="*/ 267 w 411"/>
                <a:gd name="T55" fmla="*/ 151 h 411"/>
                <a:gd name="T56" fmla="*/ 187 w 411"/>
                <a:gd name="T57" fmla="*/ 96 h 411"/>
                <a:gd name="T58" fmla="*/ 96 w 411"/>
                <a:gd name="T59" fmla="*/ 187 h 411"/>
                <a:gd name="T60" fmla="*/ 151 w 411"/>
                <a:gd name="T61" fmla="*/ 269 h 411"/>
                <a:gd name="T62" fmla="*/ 20 w 411"/>
                <a:gd name="T63" fmla="*/ 414 h 411"/>
                <a:gd name="T64" fmla="*/ 167 w 411"/>
                <a:gd name="T65" fmla="*/ 504 h 411"/>
                <a:gd name="T66" fmla="*/ 313 w 411"/>
                <a:gd name="T67" fmla="*/ 504 h 411"/>
                <a:gd name="T68" fmla="*/ 281 w 411"/>
                <a:gd name="T69" fmla="*/ 672 h 411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411" h="411">
                  <a:moveTo>
                    <a:pt x="205" y="411"/>
                  </a:moveTo>
                  <a:cubicBezTo>
                    <a:pt x="127" y="332"/>
                    <a:pt x="127" y="332"/>
                    <a:pt x="127" y="332"/>
                  </a:cubicBezTo>
                  <a:cubicBezTo>
                    <a:pt x="132" y="331"/>
                    <a:pt x="132" y="331"/>
                    <a:pt x="132" y="331"/>
                  </a:cubicBezTo>
                  <a:cubicBezTo>
                    <a:pt x="139" y="328"/>
                    <a:pt x="146" y="325"/>
                    <a:pt x="151" y="319"/>
                  </a:cubicBezTo>
                  <a:cubicBezTo>
                    <a:pt x="168" y="302"/>
                    <a:pt x="168" y="274"/>
                    <a:pt x="151" y="256"/>
                  </a:cubicBezTo>
                  <a:cubicBezTo>
                    <a:pt x="143" y="248"/>
                    <a:pt x="131" y="243"/>
                    <a:pt x="119" y="243"/>
                  </a:cubicBezTo>
                  <a:cubicBezTo>
                    <a:pt x="108" y="243"/>
                    <a:pt x="96" y="248"/>
                    <a:pt x="88" y="256"/>
                  </a:cubicBezTo>
                  <a:cubicBezTo>
                    <a:pt x="83" y="262"/>
                    <a:pt x="79" y="268"/>
                    <a:pt x="77" y="275"/>
                  </a:cubicBezTo>
                  <a:cubicBezTo>
                    <a:pt x="75" y="281"/>
                    <a:pt x="75" y="281"/>
                    <a:pt x="75" y="281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68" y="138"/>
                    <a:pt x="68" y="138"/>
                    <a:pt x="68" y="138"/>
                  </a:cubicBezTo>
                  <a:cubicBezTo>
                    <a:pt x="63" y="136"/>
                    <a:pt x="60" y="133"/>
                    <a:pt x="56" y="129"/>
                  </a:cubicBezTo>
                  <a:cubicBezTo>
                    <a:pt x="46" y="120"/>
                    <a:pt x="41" y="107"/>
                    <a:pt x="41" y="93"/>
                  </a:cubicBezTo>
                  <a:cubicBezTo>
                    <a:pt x="41" y="79"/>
                    <a:pt x="46" y="66"/>
                    <a:pt x="56" y="56"/>
                  </a:cubicBezTo>
                  <a:cubicBezTo>
                    <a:pt x="66" y="47"/>
                    <a:pt x="79" y="41"/>
                    <a:pt x="93" y="41"/>
                  </a:cubicBezTo>
                  <a:cubicBezTo>
                    <a:pt x="106" y="41"/>
                    <a:pt x="119" y="47"/>
                    <a:pt x="129" y="56"/>
                  </a:cubicBezTo>
                  <a:cubicBezTo>
                    <a:pt x="133" y="60"/>
                    <a:pt x="135" y="64"/>
                    <a:pt x="138" y="68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84" y="78"/>
                    <a:pt x="284" y="78"/>
                    <a:pt x="284" y="78"/>
                  </a:cubicBezTo>
                  <a:cubicBezTo>
                    <a:pt x="277" y="79"/>
                    <a:pt x="277" y="79"/>
                    <a:pt x="277" y="79"/>
                  </a:cubicBezTo>
                  <a:cubicBezTo>
                    <a:pt x="268" y="81"/>
                    <a:pt x="259" y="85"/>
                    <a:pt x="253" y="92"/>
                  </a:cubicBezTo>
                  <a:cubicBezTo>
                    <a:pt x="235" y="109"/>
                    <a:pt x="235" y="137"/>
                    <a:pt x="253" y="155"/>
                  </a:cubicBezTo>
                  <a:cubicBezTo>
                    <a:pt x="261" y="163"/>
                    <a:pt x="272" y="168"/>
                    <a:pt x="284" y="168"/>
                  </a:cubicBezTo>
                  <a:cubicBezTo>
                    <a:pt x="296" y="168"/>
                    <a:pt x="307" y="163"/>
                    <a:pt x="316" y="155"/>
                  </a:cubicBezTo>
                  <a:cubicBezTo>
                    <a:pt x="322" y="148"/>
                    <a:pt x="326" y="140"/>
                    <a:pt x="328" y="131"/>
                  </a:cubicBezTo>
                  <a:cubicBezTo>
                    <a:pt x="329" y="124"/>
                    <a:pt x="329" y="124"/>
                    <a:pt x="329" y="124"/>
                  </a:cubicBezTo>
                  <a:cubicBezTo>
                    <a:pt x="411" y="206"/>
                    <a:pt x="411" y="206"/>
                    <a:pt x="411" y="206"/>
                  </a:cubicBezTo>
                  <a:cubicBezTo>
                    <a:pt x="343" y="273"/>
                    <a:pt x="343" y="273"/>
                    <a:pt x="343" y="273"/>
                  </a:cubicBezTo>
                  <a:cubicBezTo>
                    <a:pt x="347" y="276"/>
                    <a:pt x="351" y="278"/>
                    <a:pt x="355" y="282"/>
                  </a:cubicBezTo>
                  <a:cubicBezTo>
                    <a:pt x="364" y="292"/>
                    <a:pt x="370" y="305"/>
                    <a:pt x="370" y="318"/>
                  </a:cubicBezTo>
                  <a:cubicBezTo>
                    <a:pt x="370" y="332"/>
                    <a:pt x="364" y="345"/>
                    <a:pt x="355" y="355"/>
                  </a:cubicBezTo>
                  <a:cubicBezTo>
                    <a:pt x="345" y="365"/>
                    <a:pt x="332" y="370"/>
                    <a:pt x="318" y="370"/>
                  </a:cubicBezTo>
                  <a:cubicBezTo>
                    <a:pt x="304" y="370"/>
                    <a:pt x="291" y="365"/>
                    <a:pt x="282" y="355"/>
                  </a:cubicBezTo>
                  <a:cubicBezTo>
                    <a:pt x="278" y="351"/>
                    <a:pt x="275" y="348"/>
                    <a:pt x="273" y="343"/>
                  </a:cubicBezTo>
                  <a:lnTo>
                    <a:pt x="205" y="411"/>
                  </a:lnTo>
                  <a:close/>
                  <a:moveTo>
                    <a:pt x="140" y="335"/>
                  </a:moveTo>
                  <a:cubicBezTo>
                    <a:pt x="205" y="401"/>
                    <a:pt x="205" y="401"/>
                    <a:pt x="205" y="401"/>
                  </a:cubicBezTo>
                  <a:cubicBezTo>
                    <a:pt x="275" y="331"/>
                    <a:pt x="275" y="331"/>
                    <a:pt x="275" y="331"/>
                  </a:cubicBezTo>
                  <a:cubicBezTo>
                    <a:pt x="277" y="336"/>
                    <a:pt x="277" y="336"/>
                    <a:pt x="277" y="336"/>
                  </a:cubicBezTo>
                  <a:cubicBezTo>
                    <a:pt x="280" y="341"/>
                    <a:pt x="283" y="346"/>
                    <a:pt x="287" y="350"/>
                  </a:cubicBezTo>
                  <a:cubicBezTo>
                    <a:pt x="295" y="358"/>
                    <a:pt x="306" y="363"/>
                    <a:pt x="318" y="363"/>
                  </a:cubicBezTo>
                  <a:cubicBezTo>
                    <a:pt x="330" y="363"/>
                    <a:pt x="341" y="358"/>
                    <a:pt x="350" y="350"/>
                  </a:cubicBezTo>
                  <a:cubicBezTo>
                    <a:pt x="358" y="341"/>
                    <a:pt x="363" y="330"/>
                    <a:pt x="363" y="318"/>
                  </a:cubicBezTo>
                  <a:cubicBezTo>
                    <a:pt x="363" y="306"/>
                    <a:pt x="358" y="295"/>
                    <a:pt x="350" y="287"/>
                  </a:cubicBezTo>
                  <a:cubicBezTo>
                    <a:pt x="346" y="283"/>
                    <a:pt x="341" y="280"/>
                    <a:pt x="336" y="278"/>
                  </a:cubicBezTo>
                  <a:cubicBezTo>
                    <a:pt x="331" y="275"/>
                    <a:pt x="331" y="275"/>
                    <a:pt x="331" y="275"/>
                  </a:cubicBezTo>
                  <a:cubicBezTo>
                    <a:pt x="401" y="206"/>
                    <a:pt x="401" y="206"/>
                    <a:pt x="401" y="206"/>
                  </a:cubicBezTo>
                  <a:cubicBezTo>
                    <a:pt x="334" y="138"/>
                    <a:pt x="334" y="138"/>
                    <a:pt x="334" y="138"/>
                  </a:cubicBezTo>
                  <a:cubicBezTo>
                    <a:pt x="331" y="146"/>
                    <a:pt x="327" y="154"/>
                    <a:pt x="321" y="160"/>
                  </a:cubicBezTo>
                  <a:cubicBezTo>
                    <a:pt x="311" y="170"/>
                    <a:pt x="298" y="175"/>
                    <a:pt x="284" y="175"/>
                  </a:cubicBezTo>
                  <a:cubicBezTo>
                    <a:pt x="270" y="175"/>
                    <a:pt x="257" y="170"/>
                    <a:pt x="248" y="160"/>
                  </a:cubicBezTo>
                  <a:cubicBezTo>
                    <a:pt x="227" y="140"/>
                    <a:pt x="227" y="107"/>
                    <a:pt x="248" y="87"/>
                  </a:cubicBezTo>
                  <a:cubicBezTo>
                    <a:pt x="254" y="81"/>
                    <a:pt x="261" y="76"/>
                    <a:pt x="269" y="74"/>
                  </a:cubicBezTo>
                  <a:cubicBezTo>
                    <a:pt x="205" y="10"/>
                    <a:pt x="205" y="10"/>
                    <a:pt x="205" y="10"/>
                  </a:cubicBezTo>
                  <a:cubicBezTo>
                    <a:pt x="136" y="80"/>
                    <a:pt x="136" y="80"/>
                    <a:pt x="136" y="80"/>
                  </a:cubicBezTo>
                  <a:cubicBezTo>
                    <a:pt x="133" y="75"/>
                    <a:pt x="133" y="75"/>
                    <a:pt x="133" y="75"/>
                  </a:cubicBezTo>
                  <a:cubicBezTo>
                    <a:pt x="131" y="70"/>
                    <a:pt x="128" y="65"/>
                    <a:pt x="124" y="61"/>
                  </a:cubicBezTo>
                  <a:cubicBezTo>
                    <a:pt x="116" y="53"/>
                    <a:pt x="105" y="48"/>
                    <a:pt x="93" y="48"/>
                  </a:cubicBezTo>
                  <a:cubicBezTo>
                    <a:pt x="81" y="48"/>
                    <a:pt x="70" y="53"/>
                    <a:pt x="61" y="61"/>
                  </a:cubicBezTo>
                  <a:cubicBezTo>
                    <a:pt x="53" y="70"/>
                    <a:pt x="48" y="81"/>
                    <a:pt x="48" y="93"/>
                  </a:cubicBezTo>
                  <a:cubicBezTo>
                    <a:pt x="48" y="105"/>
                    <a:pt x="53" y="116"/>
                    <a:pt x="61" y="124"/>
                  </a:cubicBezTo>
                  <a:cubicBezTo>
                    <a:pt x="65" y="128"/>
                    <a:pt x="70" y="131"/>
                    <a:pt x="75" y="134"/>
                  </a:cubicBezTo>
                  <a:cubicBezTo>
                    <a:pt x="80" y="136"/>
                    <a:pt x="80" y="136"/>
                    <a:pt x="80" y="136"/>
                  </a:cubicBezTo>
                  <a:cubicBezTo>
                    <a:pt x="10" y="206"/>
                    <a:pt x="10" y="206"/>
                    <a:pt x="10" y="206"/>
                  </a:cubicBezTo>
                  <a:cubicBezTo>
                    <a:pt x="72" y="268"/>
                    <a:pt x="72" y="268"/>
                    <a:pt x="72" y="268"/>
                  </a:cubicBezTo>
                  <a:cubicBezTo>
                    <a:pt x="75" y="262"/>
                    <a:pt x="78" y="256"/>
                    <a:pt x="83" y="251"/>
                  </a:cubicBezTo>
                  <a:cubicBezTo>
                    <a:pt x="93" y="242"/>
                    <a:pt x="106" y="236"/>
                    <a:pt x="119" y="236"/>
                  </a:cubicBezTo>
                  <a:cubicBezTo>
                    <a:pt x="133" y="236"/>
                    <a:pt x="146" y="242"/>
                    <a:pt x="156" y="251"/>
                  </a:cubicBezTo>
                  <a:cubicBezTo>
                    <a:pt x="176" y="272"/>
                    <a:pt x="176" y="304"/>
                    <a:pt x="156" y="324"/>
                  </a:cubicBezTo>
                  <a:cubicBezTo>
                    <a:pt x="151" y="329"/>
                    <a:pt x="146" y="333"/>
                    <a:pt x="140" y="3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4" name="Group 32"/>
          <p:cNvGrpSpPr>
            <a:grpSpLocks/>
          </p:cNvGrpSpPr>
          <p:nvPr/>
        </p:nvGrpSpPr>
        <p:grpSpPr bwMode="auto">
          <a:xfrm>
            <a:off x="1898743" y="2968752"/>
            <a:ext cx="1746249" cy="1746249"/>
            <a:chOff x="2081" y="1355"/>
            <a:chExt cx="825" cy="825"/>
          </a:xfrm>
        </p:grpSpPr>
        <p:sp>
          <p:nvSpPr>
            <p:cNvPr id="38" name="Freeform 7"/>
            <p:cNvSpPr>
              <a:spLocks/>
            </p:cNvSpPr>
            <p:nvPr/>
          </p:nvSpPr>
          <p:spPr bwMode="auto">
            <a:xfrm>
              <a:off x="2091" y="1365"/>
              <a:ext cx="805" cy="805"/>
            </a:xfrm>
            <a:custGeom>
              <a:avLst/>
              <a:gdLst>
                <a:gd name="T0" fmla="*/ 560 w 401"/>
                <a:gd name="T1" fmla="*/ 106 h 401"/>
                <a:gd name="T2" fmla="*/ 540 w 401"/>
                <a:gd name="T3" fmla="*/ 137 h 401"/>
                <a:gd name="T4" fmla="*/ 401 w 401"/>
                <a:gd name="T5" fmla="*/ 0 h 401"/>
                <a:gd name="T6" fmla="*/ 253 w 401"/>
                <a:gd name="T7" fmla="*/ 149 h 401"/>
                <a:gd name="T8" fmla="*/ 305 w 401"/>
                <a:gd name="T9" fmla="*/ 175 h 401"/>
                <a:gd name="T10" fmla="*/ 305 w 401"/>
                <a:gd name="T11" fmla="*/ 311 h 401"/>
                <a:gd name="T12" fmla="*/ 169 w 401"/>
                <a:gd name="T13" fmla="*/ 311 h 401"/>
                <a:gd name="T14" fmla="*/ 143 w 401"/>
                <a:gd name="T15" fmla="*/ 259 h 401"/>
                <a:gd name="T16" fmla="*/ 0 w 401"/>
                <a:gd name="T17" fmla="*/ 401 h 401"/>
                <a:gd name="T18" fmla="*/ 139 w 401"/>
                <a:gd name="T19" fmla="*/ 540 h 401"/>
                <a:gd name="T20" fmla="*/ 108 w 401"/>
                <a:gd name="T21" fmla="*/ 560 h 401"/>
                <a:gd name="T22" fmla="*/ 108 w 401"/>
                <a:gd name="T23" fmla="*/ 697 h 401"/>
                <a:gd name="T24" fmla="*/ 245 w 401"/>
                <a:gd name="T25" fmla="*/ 697 h 401"/>
                <a:gd name="T26" fmla="*/ 265 w 401"/>
                <a:gd name="T27" fmla="*/ 666 h 401"/>
                <a:gd name="T28" fmla="*/ 401 w 401"/>
                <a:gd name="T29" fmla="*/ 805 h 401"/>
                <a:gd name="T30" fmla="*/ 540 w 401"/>
                <a:gd name="T31" fmla="*/ 666 h 401"/>
                <a:gd name="T32" fmla="*/ 500 w 401"/>
                <a:gd name="T33" fmla="*/ 642 h 401"/>
                <a:gd name="T34" fmla="*/ 500 w 401"/>
                <a:gd name="T35" fmla="*/ 506 h 401"/>
                <a:gd name="T36" fmla="*/ 636 w 401"/>
                <a:gd name="T37" fmla="*/ 506 h 401"/>
                <a:gd name="T38" fmla="*/ 660 w 401"/>
                <a:gd name="T39" fmla="*/ 546 h 401"/>
                <a:gd name="T40" fmla="*/ 805 w 401"/>
                <a:gd name="T41" fmla="*/ 401 h 401"/>
                <a:gd name="T42" fmla="*/ 666 w 401"/>
                <a:gd name="T43" fmla="*/ 265 h 401"/>
                <a:gd name="T44" fmla="*/ 697 w 401"/>
                <a:gd name="T45" fmla="*/ 243 h 401"/>
                <a:gd name="T46" fmla="*/ 697 w 401"/>
                <a:gd name="T47" fmla="*/ 106 h 401"/>
                <a:gd name="T48" fmla="*/ 560 w 401"/>
                <a:gd name="T49" fmla="*/ 106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279" y="53"/>
                  </a:moveTo>
                  <a:cubicBezTo>
                    <a:pt x="275" y="58"/>
                    <a:pt x="271" y="63"/>
                    <a:pt x="269" y="68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26" y="74"/>
                    <a:pt x="126" y="74"/>
                    <a:pt x="126" y="74"/>
                  </a:cubicBezTo>
                  <a:cubicBezTo>
                    <a:pt x="136" y="76"/>
                    <a:pt x="145" y="80"/>
                    <a:pt x="152" y="87"/>
                  </a:cubicBezTo>
                  <a:cubicBezTo>
                    <a:pt x="171" y="106"/>
                    <a:pt x="171" y="137"/>
                    <a:pt x="152" y="155"/>
                  </a:cubicBezTo>
                  <a:cubicBezTo>
                    <a:pt x="133" y="174"/>
                    <a:pt x="103" y="174"/>
                    <a:pt x="84" y="155"/>
                  </a:cubicBezTo>
                  <a:cubicBezTo>
                    <a:pt x="77" y="148"/>
                    <a:pt x="72" y="139"/>
                    <a:pt x="71" y="129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69" y="269"/>
                    <a:pt x="69" y="269"/>
                    <a:pt x="69" y="269"/>
                  </a:cubicBezTo>
                  <a:cubicBezTo>
                    <a:pt x="63" y="271"/>
                    <a:pt x="58" y="275"/>
                    <a:pt x="54" y="279"/>
                  </a:cubicBezTo>
                  <a:cubicBezTo>
                    <a:pt x="35" y="298"/>
                    <a:pt x="35" y="328"/>
                    <a:pt x="54" y="347"/>
                  </a:cubicBezTo>
                  <a:cubicBezTo>
                    <a:pt x="72" y="366"/>
                    <a:pt x="103" y="366"/>
                    <a:pt x="122" y="347"/>
                  </a:cubicBezTo>
                  <a:cubicBezTo>
                    <a:pt x="126" y="343"/>
                    <a:pt x="129" y="337"/>
                    <a:pt x="132" y="332"/>
                  </a:cubicBezTo>
                  <a:cubicBezTo>
                    <a:pt x="200" y="401"/>
                    <a:pt x="200" y="401"/>
                    <a:pt x="200" y="401"/>
                  </a:cubicBezTo>
                  <a:cubicBezTo>
                    <a:pt x="269" y="332"/>
                    <a:pt x="269" y="332"/>
                    <a:pt x="269" y="332"/>
                  </a:cubicBezTo>
                  <a:cubicBezTo>
                    <a:pt x="261" y="330"/>
                    <a:pt x="254" y="326"/>
                    <a:pt x="249" y="320"/>
                  </a:cubicBezTo>
                  <a:cubicBezTo>
                    <a:pt x="230" y="301"/>
                    <a:pt x="230" y="271"/>
                    <a:pt x="249" y="252"/>
                  </a:cubicBezTo>
                  <a:cubicBezTo>
                    <a:pt x="267" y="233"/>
                    <a:pt x="298" y="233"/>
                    <a:pt x="317" y="252"/>
                  </a:cubicBezTo>
                  <a:cubicBezTo>
                    <a:pt x="322" y="258"/>
                    <a:pt x="327" y="265"/>
                    <a:pt x="329" y="272"/>
                  </a:cubicBezTo>
                  <a:cubicBezTo>
                    <a:pt x="401" y="200"/>
                    <a:pt x="401" y="200"/>
                    <a:pt x="401" y="200"/>
                  </a:cubicBezTo>
                  <a:cubicBezTo>
                    <a:pt x="332" y="132"/>
                    <a:pt x="332" y="132"/>
                    <a:pt x="332" y="132"/>
                  </a:cubicBezTo>
                  <a:cubicBezTo>
                    <a:pt x="338" y="129"/>
                    <a:pt x="343" y="126"/>
                    <a:pt x="347" y="121"/>
                  </a:cubicBezTo>
                  <a:cubicBezTo>
                    <a:pt x="366" y="103"/>
                    <a:pt x="366" y="72"/>
                    <a:pt x="347" y="53"/>
                  </a:cubicBezTo>
                  <a:cubicBezTo>
                    <a:pt x="328" y="35"/>
                    <a:pt x="298" y="35"/>
                    <a:pt x="279" y="53"/>
                  </a:cubicBezTo>
                  <a:close/>
                </a:path>
              </a:pathLst>
            </a:custGeom>
            <a:solidFill>
              <a:srgbClr val="B8CA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9" name="Freeform 8"/>
            <p:cNvSpPr>
              <a:spLocks noEditPoints="1"/>
            </p:cNvSpPr>
            <p:nvPr/>
          </p:nvSpPr>
          <p:spPr bwMode="auto">
            <a:xfrm>
              <a:off x="2081" y="1355"/>
              <a:ext cx="825" cy="825"/>
            </a:xfrm>
            <a:custGeom>
              <a:avLst/>
              <a:gdLst>
                <a:gd name="T0" fmla="*/ 277 w 411"/>
                <a:gd name="T1" fmla="*/ 689 h 411"/>
                <a:gd name="T2" fmla="*/ 187 w 411"/>
                <a:gd name="T3" fmla="*/ 743 h 411"/>
                <a:gd name="T4" fmla="*/ 112 w 411"/>
                <a:gd name="T5" fmla="*/ 564 h 411"/>
                <a:gd name="T6" fmla="*/ 0 w 411"/>
                <a:gd name="T7" fmla="*/ 411 h 411"/>
                <a:gd name="T8" fmla="*/ 159 w 411"/>
                <a:gd name="T9" fmla="*/ 269 h 411"/>
                <a:gd name="T10" fmla="*/ 247 w 411"/>
                <a:gd name="T11" fmla="*/ 343 h 411"/>
                <a:gd name="T12" fmla="*/ 311 w 411"/>
                <a:gd name="T13" fmla="*/ 191 h 411"/>
                <a:gd name="T14" fmla="*/ 249 w 411"/>
                <a:gd name="T15" fmla="*/ 163 h 411"/>
                <a:gd name="T16" fmla="*/ 548 w 411"/>
                <a:gd name="T17" fmla="*/ 134 h 411"/>
                <a:gd name="T18" fmla="*/ 638 w 411"/>
                <a:gd name="T19" fmla="*/ 82 h 411"/>
                <a:gd name="T20" fmla="*/ 713 w 411"/>
                <a:gd name="T21" fmla="*/ 259 h 411"/>
                <a:gd name="T22" fmla="*/ 825 w 411"/>
                <a:gd name="T23" fmla="*/ 411 h 411"/>
                <a:gd name="T24" fmla="*/ 662 w 411"/>
                <a:gd name="T25" fmla="*/ 558 h 411"/>
                <a:gd name="T26" fmla="*/ 578 w 411"/>
                <a:gd name="T27" fmla="*/ 496 h 411"/>
                <a:gd name="T28" fmla="*/ 514 w 411"/>
                <a:gd name="T29" fmla="*/ 648 h 411"/>
                <a:gd name="T30" fmla="*/ 564 w 411"/>
                <a:gd name="T31" fmla="*/ 672 h 411"/>
                <a:gd name="T32" fmla="*/ 273 w 411"/>
                <a:gd name="T33" fmla="*/ 664 h 411"/>
                <a:gd name="T34" fmla="*/ 536 w 411"/>
                <a:gd name="T35" fmla="*/ 680 h 411"/>
                <a:gd name="T36" fmla="*/ 504 w 411"/>
                <a:gd name="T37" fmla="*/ 512 h 411"/>
                <a:gd name="T38" fmla="*/ 650 w 411"/>
                <a:gd name="T39" fmla="*/ 512 h 411"/>
                <a:gd name="T40" fmla="*/ 805 w 411"/>
                <a:gd name="T41" fmla="*/ 411 h 411"/>
                <a:gd name="T42" fmla="*/ 674 w 411"/>
                <a:gd name="T43" fmla="*/ 267 h 411"/>
                <a:gd name="T44" fmla="*/ 703 w 411"/>
                <a:gd name="T45" fmla="*/ 122 h 411"/>
                <a:gd name="T46" fmla="*/ 576 w 411"/>
                <a:gd name="T47" fmla="*/ 122 h 411"/>
                <a:gd name="T48" fmla="*/ 552 w 411"/>
                <a:gd name="T49" fmla="*/ 161 h 411"/>
                <a:gd name="T50" fmla="*/ 277 w 411"/>
                <a:gd name="T51" fmla="*/ 155 h 411"/>
                <a:gd name="T52" fmla="*/ 321 w 411"/>
                <a:gd name="T53" fmla="*/ 327 h 411"/>
                <a:gd name="T54" fmla="*/ 175 w 411"/>
                <a:gd name="T55" fmla="*/ 327 h 411"/>
                <a:gd name="T56" fmla="*/ 20 w 411"/>
                <a:gd name="T57" fmla="*/ 411 h 411"/>
                <a:gd name="T58" fmla="*/ 151 w 411"/>
                <a:gd name="T59" fmla="*/ 556 h 411"/>
                <a:gd name="T60" fmla="*/ 122 w 411"/>
                <a:gd name="T61" fmla="*/ 701 h 411"/>
                <a:gd name="T62" fmla="*/ 249 w 411"/>
                <a:gd name="T63" fmla="*/ 701 h 411"/>
                <a:gd name="T64" fmla="*/ 273 w 411"/>
                <a:gd name="T65" fmla="*/ 664 h 4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411" h="411">
                  <a:moveTo>
                    <a:pt x="205" y="411"/>
                  </a:moveTo>
                  <a:cubicBezTo>
                    <a:pt x="138" y="343"/>
                    <a:pt x="138" y="343"/>
                    <a:pt x="138" y="343"/>
                  </a:cubicBezTo>
                  <a:cubicBezTo>
                    <a:pt x="135" y="347"/>
                    <a:pt x="133" y="351"/>
                    <a:pt x="129" y="354"/>
                  </a:cubicBezTo>
                  <a:cubicBezTo>
                    <a:pt x="119" y="364"/>
                    <a:pt x="106" y="370"/>
                    <a:pt x="93" y="370"/>
                  </a:cubicBezTo>
                  <a:cubicBezTo>
                    <a:pt x="79" y="370"/>
                    <a:pt x="66" y="364"/>
                    <a:pt x="56" y="354"/>
                  </a:cubicBezTo>
                  <a:cubicBezTo>
                    <a:pt x="36" y="334"/>
                    <a:pt x="36" y="302"/>
                    <a:pt x="56" y="281"/>
                  </a:cubicBezTo>
                  <a:cubicBezTo>
                    <a:pt x="59" y="278"/>
                    <a:pt x="63" y="275"/>
                    <a:pt x="68" y="273"/>
                  </a:cubicBezTo>
                  <a:cubicBezTo>
                    <a:pt x="0" y="205"/>
                    <a:pt x="0" y="205"/>
                    <a:pt x="0" y="205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34"/>
                    <a:pt x="79" y="134"/>
                    <a:pt x="79" y="134"/>
                  </a:cubicBezTo>
                  <a:cubicBezTo>
                    <a:pt x="81" y="143"/>
                    <a:pt x="85" y="151"/>
                    <a:pt x="92" y="158"/>
                  </a:cubicBezTo>
                  <a:cubicBezTo>
                    <a:pt x="100" y="166"/>
                    <a:pt x="111" y="171"/>
                    <a:pt x="123" y="171"/>
                  </a:cubicBezTo>
                  <a:cubicBezTo>
                    <a:pt x="135" y="171"/>
                    <a:pt x="146" y="166"/>
                    <a:pt x="155" y="158"/>
                  </a:cubicBezTo>
                  <a:cubicBezTo>
                    <a:pt x="172" y="141"/>
                    <a:pt x="172" y="112"/>
                    <a:pt x="155" y="95"/>
                  </a:cubicBezTo>
                  <a:cubicBezTo>
                    <a:pt x="148" y="88"/>
                    <a:pt x="140" y="84"/>
                    <a:pt x="130" y="83"/>
                  </a:cubicBezTo>
                  <a:cubicBezTo>
                    <a:pt x="124" y="81"/>
                    <a:pt x="124" y="81"/>
                    <a:pt x="124" y="81"/>
                  </a:cubicBezTo>
                  <a:cubicBezTo>
                    <a:pt x="205" y="0"/>
                    <a:pt x="205" y="0"/>
                    <a:pt x="205" y="0"/>
                  </a:cubicBezTo>
                  <a:cubicBezTo>
                    <a:pt x="273" y="67"/>
                    <a:pt x="273" y="67"/>
                    <a:pt x="273" y="67"/>
                  </a:cubicBezTo>
                  <a:cubicBezTo>
                    <a:pt x="275" y="63"/>
                    <a:pt x="278" y="59"/>
                    <a:pt x="282" y="56"/>
                  </a:cubicBezTo>
                  <a:cubicBezTo>
                    <a:pt x="291" y="46"/>
                    <a:pt x="304" y="41"/>
                    <a:pt x="318" y="41"/>
                  </a:cubicBezTo>
                  <a:cubicBezTo>
                    <a:pt x="332" y="41"/>
                    <a:pt x="345" y="46"/>
                    <a:pt x="355" y="56"/>
                  </a:cubicBezTo>
                  <a:cubicBezTo>
                    <a:pt x="375" y="76"/>
                    <a:pt x="375" y="109"/>
                    <a:pt x="355" y="129"/>
                  </a:cubicBezTo>
                  <a:cubicBezTo>
                    <a:pt x="351" y="132"/>
                    <a:pt x="347" y="135"/>
                    <a:pt x="343" y="138"/>
                  </a:cubicBezTo>
                  <a:cubicBezTo>
                    <a:pt x="411" y="205"/>
                    <a:pt x="411" y="205"/>
                    <a:pt x="411" y="205"/>
                  </a:cubicBezTo>
                  <a:cubicBezTo>
                    <a:pt x="332" y="284"/>
                    <a:pt x="332" y="284"/>
                    <a:pt x="332" y="284"/>
                  </a:cubicBezTo>
                  <a:cubicBezTo>
                    <a:pt x="330" y="278"/>
                    <a:pt x="330" y="278"/>
                    <a:pt x="330" y="278"/>
                  </a:cubicBezTo>
                  <a:cubicBezTo>
                    <a:pt x="328" y="271"/>
                    <a:pt x="324" y="265"/>
                    <a:pt x="319" y="260"/>
                  </a:cubicBezTo>
                  <a:cubicBezTo>
                    <a:pt x="311" y="251"/>
                    <a:pt x="300" y="247"/>
                    <a:pt x="288" y="247"/>
                  </a:cubicBezTo>
                  <a:cubicBezTo>
                    <a:pt x="276" y="247"/>
                    <a:pt x="265" y="251"/>
                    <a:pt x="256" y="260"/>
                  </a:cubicBezTo>
                  <a:cubicBezTo>
                    <a:pt x="239" y="277"/>
                    <a:pt x="239" y="305"/>
                    <a:pt x="256" y="323"/>
                  </a:cubicBezTo>
                  <a:cubicBezTo>
                    <a:pt x="261" y="328"/>
                    <a:pt x="268" y="332"/>
                    <a:pt x="275" y="334"/>
                  </a:cubicBezTo>
                  <a:cubicBezTo>
                    <a:pt x="281" y="335"/>
                    <a:pt x="281" y="335"/>
                    <a:pt x="281" y="335"/>
                  </a:cubicBezTo>
                  <a:lnTo>
                    <a:pt x="205" y="411"/>
                  </a:lnTo>
                  <a:close/>
                  <a:moveTo>
                    <a:pt x="136" y="331"/>
                  </a:moveTo>
                  <a:cubicBezTo>
                    <a:pt x="205" y="401"/>
                    <a:pt x="205" y="401"/>
                    <a:pt x="205" y="401"/>
                  </a:cubicBezTo>
                  <a:cubicBezTo>
                    <a:pt x="267" y="339"/>
                    <a:pt x="267" y="339"/>
                    <a:pt x="267" y="339"/>
                  </a:cubicBezTo>
                  <a:cubicBezTo>
                    <a:pt x="261" y="336"/>
                    <a:pt x="256" y="332"/>
                    <a:pt x="251" y="328"/>
                  </a:cubicBezTo>
                  <a:cubicBezTo>
                    <a:pt x="231" y="308"/>
                    <a:pt x="231" y="275"/>
                    <a:pt x="251" y="255"/>
                  </a:cubicBezTo>
                  <a:cubicBezTo>
                    <a:pt x="261" y="245"/>
                    <a:pt x="274" y="239"/>
                    <a:pt x="288" y="239"/>
                  </a:cubicBezTo>
                  <a:cubicBezTo>
                    <a:pt x="301" y="239"/>
                    <a:pt x="314" y="245"/>
                    <a:pt x="324" y="255"/>
                  </a:cubicBezTo>
                  <a:cubicBezTo>
                    <a:pt x="329" y="259"/>
                    <a:pt x="333" y="265"/>
                    <a:pt x="335" y="271"/>
                  </a:cubicBezTo>
                  <a:cubicBezTo>
                    <a:pt x="401" y="205"/>
                    <a:pt x="401" y="205"/>
                    <a:pt x="401" y="205"/>
                  </a:cubicBezTo>
                  <a:cubicBezTo>
                    <a:pt x="331" y="135"/>
                    <a:pt x="331" y="135"/>
                    <a:pt x="331" y="135"/>
                  </a:cubicBezTo>
                  <a:cubicBezTo>
                    <a:pt x="336" y="133"/>
                    <a:pt x="336" y="133"/>
                    <a:pt x="336" y="133"/>
                  </a:cubicBezTo>
                  <a:cubicBezTo>
                    <a:pt x="341" y="131"/>
                    <a:pt x="346" y="128"/>
                    <a:pt x="350" y="124"/>
                  </a:cubicBezTo>
                  <a:cubicBezTo>
                    <a:pt x="367" y="107"/>
                    <a:pt x="367" y="78"/>
                    <a:pt x="350" y="61"/>
                  </a:cubicBezTo>
                  <a:cubicBezTo>
                    <a:pt x="341" y="53"/>
                    <a:pt x="330" y="48"/>
                    <a:pt x="318" y="48"/>
                  </a:cubicBezTo>
                  <a:cubicBezTo>
                    <a:pt x="306" y="48"/>
                    <a:pt x="295" y="53"/>
                    <a:pt x="287" y="61"/>
                  </a:cubicBezTo>
                  <a:cubicBezTo>
                    <a:pt x="283" y="65"/>
                    <a:pt x="280" y="70"/>
                    <a:pt x="277" y="75"/>
                  </a:cubicBezTo>
                  <a:cubicBezTo>
                    <a:pt x="275" y="80"/>
                    <a:pt x="275" y="80"/>
                    <a:pt x="275" y="80"/>
                  </a:cubicBezTo>
                  <a:cubicBezTo>
                    <a:pt x="205" y="10"/>
                    <a:pt x="205" y="10"/>
                    <a:pt x="205" y="10"/>
                  </a:cubicBezTo>
                  <a:cubicBezTo>
                    <a:pt x="138" y="77"/>
                    <a:pt x="138" y="77"/>
                    <a:pt x="138" y="77"/>
                  </a:cubicBezTo>
                  <a:cubicBezTo>
                    <a:pt x="146" y="80"/>
                    <a:pt x="154" y="84"/>
                    <a:pt x="160" y="90"/>
                  </a:cubicBezTo>
                  <a:cubicBezTo>
                    <a:pt x="180" y="110"/>
                    <a:pt x="180" y="143"/>
                    <a:pt x="160" y="163"/>
                  </a:cubicBezTo>
                  <a:cubicBezTo>
                    <a:pt x="150" y="173"/>
                    <a:pt x="137" y="178"/>
                    <a:pt x="123" y="178"/>
                  </a:cubicBezTo>
                  <a:cubicBezTo>
                    <a:pt x="109" y="178"/>
                    <a:pt x="96" y="173"/>
                    <a:pt x="87" y="163"/>
                  </a:cubicBezTo>
                  <a:cubicBezTo>
                    <a:pt x="80" y="157"/>
                    <a:pt x="76" y="150"/>
                    <a:pt x="74" y="142"/>
                  </a:cubicBezTo>
                  <a:cubicBezTo>
                    <a:pt x="10" y="205"/>
                    <a:pt x="10" y="205"/>
                    <a:pt x="10" y="205"/>
                  </a:cubicBezTo>
                  <a:cubicBezTo>
                    <a:pt x="80" y="275"/>
                    <a:pt x="80" y="275"/>
                    <a:pt x="80" y="275"/>
                  </a:cubicBezTo>
                  <a:cubicBezTo>
                    <a:pt x="75" y="277"/>
                    <a:pt x="75" y="277"/>
                    <a:pt x="75" y="277"/>
                  </a:cubicBezTo>
                  <a:cubicBezTo>
                    <a:pt x="70" y="279"/>
                    <a:pt x="65" y="283"/>
                    <a:pt x="61" y="286"/>
                  </a:cubicBezTo>
                  <a:cubicBezTo>
                    <a:pt x="44" y="304"/>
                    <a:pt x="44" y="332"/>
                    <a:pt x="61" y="349"/>
                  </a:cubicBezTo>
                  <a:cubicBezTo>
                    <a:pt x="70" y="358"/>
                    <a:pt x="81" y="362"/>
                    <a:pt x="93" y="362"/>
                  </a:cubicBezTo>
                  <a:cubicBezTo>
                    <a:pt x="105" y="362"/>
                    <a:pt x="116" y="358"/>
                    <a:pt x="124" y="349"/>
                  </a:cubicBezTo>
                  <a:cubicBezTo>
                    <a:pt x="128" y="345"/>
                    <a:pt x="131" y="341"/>
                    <a:pt x="133" y="336"/>
                  </a:cubicBezTo>
                  <a:lnTo>
                    <a:pt x="136" y="3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35" name="Group 33"/>
          <p:cNvGrpSpPr>
            <a:grpSpLocks/>
          </p:cNvGrpSpPr>
          <p:nvPr/>
        </p:nvGrpSpPr>
        <p:grpSpPr bwMode="auto">
          <a:xfrm>
            <a:off x="3551858" y="2987800"/>
            <a:ext cx="1703917" cy="1746251"/>
            <a:chOff x="2860" y="1367"/>
            <a:chExt cx="825" cy="825"/>
          </a:xfrm>
        </p:grpSpPr>
        <p:sp>
          <p:nvSpPr>
            <p:cNvPr id="36" name="Freeform 11"/>
            <p:cNvSpPr>
              <a:spLocks/>
            </p:cNvSpPr>
            <p:nvPr/>
          </p:nvSpPr>
          <p:spPr bwMode="auto">
            <a:xfrm>
              <a:off x="2870" y="1377"/>
              <a:ext cx="805" cy="805"/>
            </a:xfrm>
            <a:custGeom>
              <a:avLst/>
              <a:gdLst>
                <a:gd name="T0" fmla="*/ 245 w 401"/>
                <a:gd name="T1" fmla="*/ 697 h 401"/>
                <a:gd name="T2" fmla="*/ 265 w 401"/>
                <a:gd name="T3" fmla="*/ 666 h 401"/>
                <a:gd name="T4" fmla="*/ 404 w 401"/>
                <a:gd name="T5" fmla="*/ 805 h 401"/>
                <a:gd name="T6" fmla="*/ 552 w 401"/>
                <a:gd name="T7" fmla="*/ 656 h 401"/>
                <a:gd name="T8" fmla="*/ 500 w 401"/>
                <a:gd name="T9" fmla="*/ 628 h 401"/>
                <a:gd name="T10" fmla="*/ 500 w 401"/>
                <a:gd name="T11" fmla="*/ 492 h 401"/>
                <a:gd name="T12" fmla="*/ 636 w 401"/>
                <a:gd name="T13" fmla="*/ 492 h 401"/>
                <a:gd name="T14" fmla="*/ 662 w 401"/>
                <a:gd name="T15" fmla="*/ 544 h 401"/>
                <a:gd name="T16" fmla="*/ 805 w 401"/>
                <a:gd name="T17" fmla="*/ 404 h 401"/>
                <a:gd name="T18" fmla="*/ 666 w 401"/>
                <a:gd name="T19" fmla="*/ 265 h 401"/>
                <a:gd name="T20" fmla="*/ 697 w 401"/>
                <a:gd name="T21" fmla="*/ 245 h 401"/>
                <a:gd name="T22" fmla="*/ 697 w 401"/>
                <a:gd name="T23" fmla="*/ 108 h 401"/>
                <a:gd name="T24" fmla="*/ 560 w 401"/>
                <a:gd name="T25" fmla="*/ 108 h 401"/>
                <a:gd name="T26" fmla="*/ 540 w 401"/>
                <a:gd name="T27" fmla="*/ 139 h 401"/>
                <a:gd name="T28" fmla="*/ 404 w 401"/>
                <a:gd name="T29" fmla="*/ 0 h 401"/>
                <a:gd name="T30" fmla="*/ 265 w 401"/>
                <a:gd name="T31" fmla="*/ 139 h 401"/>
                <a:gd name="T32" fmla="*/ 305 w 401"/>
                <a:gd name="T33" fmla="*/ 163 h 401"/>
                <a:gd name="T34" fmla="*/ 305 w 401"/>
                <a:gd name="T35" fmla="*/ 299 h 401"/>
                <a:gd name="T36" fmla="*/ 169 w 401"/>
                <a:gd name="T37" fmla="*/ 299 h 401"/>
                <a:gd name="T38" fmla="*/ 145 w 401"/>
                <a:gd name="T39" fmla="*/ 259 h 401"/>
                <a:gd name="T40" fmla="*/ 0 w 401"/>
                <a:gd name="T41" fmla="*/ 404 h 401"/>
                <a:gd name="T42" fmla="*/ 139 w 401"/>
                <a:gd name="T43" fmla="*/ 540 h 401"/>
                <a:gd name="T44" fmla="*/ 108 w 401"/>
                <a:gd name="T45" fmla="*/ 560 h 401"/>
                <a:gd name="T46" fmla="*/ 108 w 401"/>
                <a:gd name="T47" fmla="*/ 697 h 401"/>
                <a:gd name="T48" fmla="*/ 245 w 401"/>
                <a:gd name="T49" fmla="*/ 697 h 401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401" h="401">
                  <a:moveTo>
                    <a:pt x="122" y="347"/>
                  </a:moveTo>
                  <a:cubicBezTo>
                    <a:pt x="126" y="343"/>
                    <a:pt x="130" y="338"/>
                    <a:pt x="132" y="332"/>
                  </a:cubicBezTo>
                  <a:cubicBezTo>
                    <a:pt x="201" y="401"/>
                    <a:pt x="201" y="401"/>
                    <a:pt x="201" y="401"/>
                  </a:cubicBezTo>
                  <a:cubicBezTo>
                    <a:pt x="275" y="327"/>
                    <a:pt x="275" y="327"/>
                    <a:pt x="275" y="327"/>
                  </a:cubicBezTo>
                  <a:cubicBezTo>
                    <a:pt x="265" y="325"/>
                    <a:pt x="256" y="321"/>
                    <a:pt x="249" y="313"/>
                  </a:cubicBezTo>
                  <a:cubicBezTo>
                    <a:pt x="230" y="295"/>
                    <a:pt x="230" y="264"/>
                    <a:pt x="249" y="245"/>
                  </a:cubicBezTo>
                  <a:cubicBezTo>
                    <a:pt x="268" y="227"/>
                    <a:pt x="298" y="227"/>
                    <a:pt x="317" y="245"/>
                  </a:cubicBezTo>
                  <a:cubicBezTo>
                    <a:pt x="324" y="253"/>
                    <a:pt x="329" y="262"/>
                    <a:pt x="330" y="271"/>
                  </a:cubicBezTo>
                  <a:cubicBezTo>
                    <a:pt x="401" y="201"/>
                    <a:pt x="401" y="201"/>
                    <a:pt x="401" y="201"/>
                  </a:cubicBezTo>
                  <a:cubicBezTo>
                    <a:pt x="332" y="132"/>
                    <a:pt x="332" y="132"/>
                    <a:pt x="332" y="132"/>
                  </a:cubicBezTo>
                  <a:cubicBezTo>
                    <a:pt x="338" y="130"/>
                    <a:pt x="343" y="126"/>
                    <a:pt x="347" y="122"/>
                  </a:cubicBezTo>
                  <a:cubicBezTo>
                    <a:pt x="366" y="103"/>
                    <a:pt x="366" y="73"/>
                    <a:pt x="347" y="54"/>
                  </a:cubicBezTo>
                  <a:cubicBezTo>
                    <a:pt x="329" y="35"/>
                    <a:pt x="298" y="35"/>
                    <a:pt x="279" y="54"/>
                  </a:cubicBezTo>
                  <a:cubicBezTo>
                    <a:pt x="275" y="58"/>
                    <a:pt x="272" y="63"/>
                    <a:pt x="269" y="69"/>
                  </a:cubicBezTo>
                  <a:cubicBezTo>
                    <a:pt x="201" y="0"/>
                    <a:pt x="201" y="0"/>
                    <a:pt x="201" y="0"/>
                  </a:cubicBezTo>
                  <a:cubicBezTo>
                    <a:pt x="132" y="69"/>
                    <a:pt x="132" y="69"/>
                    <a:pt x="132" y="69"/>
                  </a:cubicBezTo>
                  <a:cubicBezTo>
                    <a:pt x="140" y="71"/>
                    <a:pt x="146" y="75"/>
                    <a:pt x="152" y="81"/>
                  </a:cubicBezTo>
                  <a:cubicBezTo>
                    <a:pt x="171" y="100"/>
                    <a:pt x="171" y="130"/>
                    <a:pt x="152" y="149"/>
                  </a:cubicBezTo>
                  <a:cubicBezTo>
                    <a:pt x="134" y="168"/>
                    <a:pt x="103" y="168"/>
                    <a:pt x="84" y="149"/>
                  </a:cubicBezTo>
                  <a:cubicBezTo>
                    <a:pt x="79" y="143"/>
                    <a:pt x="74" y="136"/>
                    <a:pt x="72" y="129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69" y="269"/>
                    <a:pt x="69" y="269"/>
                    <a:pt x="69" y="269"/>
                  </a:cubicBezTo>
                  <a:cubicBezTo>
                    <a:pt x="63" y="272"/>
                    <a:pt x="58" y="275"/>
                    <a:pt x="54" y="279"/>
                  </a:cubicBezTo>
                  <a:cubicBezTo>
                    <a:pt x="35" y="298"/>
                    <a:pt x="35" y="329"/>
                    <a:pt x="54" y="347"/>
                  </a:cubicBezTo>
                  <a:cubicBezTo>
                    <a:pt x="73" y="366"/>
                    <a:pt x="103" y="366"/>
                    <a:pt x="122" y="3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7" name="Freeform 12"/>
            <p:cNvSpPr>
              <a:spLocks noEditPoints="1"/>
            </p:cNvSpPr>
            <p:nvPr/>
          </p:nvSpPr>
          <p:spPr bwMode="auto">
            <a:xfrm>
              <a:off x="2860" y="1367"/>
              <a:ext cx="825" cy="825"/>
            </a:xfrm>
            <a:custGeom>
              <a:avLst/>
              <a:gdLst>
                <a:gd name="T0" fmla="*/ 277 w 411"/>
                <a:gd name="T1" fmla="*/ 691 h 411"/>
                <a:gd name="T2" fmla="*/ 187 w 411"/>
                <a:gd name="T3" fmla="*/ 743 h 411"/>
                <a:gd name="T4" fmla="*/ 112 w 411"/>
                <a:gd name="T5" fmla="*/ 566 h 411"/>
                <a:gd name="T6" fmla="*/ 0 w 411"/>
                <a:gd name="T7" fmla="*/ 414 h 411"/>
                <a:gd name="T8" fmla="*/ 163 w 411"/>
                <a:gd name="T9" fmla="*/ 267 h 411"/>
                <a:gd name="T10" fmla="*/ 247 w 411"/>
                <a:gd name="T11" fmla="*/ 329 h 411"/>
                <a:gd name="T12" fmla="*/ 311 w 411"/>
                <a:gd name="T13" fmla="*/ 177 h 411"/>
                <a:gd name="T14" fmla="*/ 261 w 411"/>
                <a:gd name="T15" fmla="*/ 151 h 411"/>
                <a:gd name="T16" fmla="*/ 548 w 411"/>
                <a:gd name="T17" fmla="*/ 136 h 411"/>
                <a:gd name="T18" fmla="*/ 638 w 411"/>
                <a:gd name="T19" fmla="*/ 82 h 411"/>
                <a:gd name="T20" fmla="*/ 713 w 411"/>
                <a:gd name="T21" fmla="*/ 259 h 411"/>
                <a:gd name="T22" fmla="*/ 825 w 411"/>
                <a:gd name="T23" fmla="*/ 414 h 411"/>
                <a:gd name="T24" fmla="*/ 666 w 411"/>
                <a:gd name="T25" fmla="*/ 556 h 411"/>
                <a:gd name="T26" fmla="*/ 578 w 411"/>
                <a:gd name="T27" fmla="*/ 482 h 411"/>
                <a:gd name="T28" fmla="*/ 514 w 411"/>
                <a:gd name="T29" fmla="*/ 634 h 411"/>
                <a:gd name="T30" fmla="*/ 576 w 411"/>
                <a:gd name="T31" fmla="*/ 660 h 411"/>
                <a:gd name="T32" fmla="*/ 273 w 411"/>
                <a:gd name="T33" fmla="*/ 664 h 411"/>
                <a:gd name="T34" fmla="*/ 548 w 411"/>
                <a:gd name="T35" fmla="*/ 670 h 411"/>
                <a:gd name="T36" fmla="*/ 504 w 411"/>
                <a:gd name="T37" fmla="*/ 498 h 411"/>
                <a:gd name="T38" fmla="*/ 650 w 411"/>
                <a:gd name="T39" fmla="*/ 498 h 411"/>
                <a:gd name="T40" fmla="*/ 805 w 411"/>
                <a:gd name="T41" fmla="*/ 414 h 411"/>
                <a:gd name="T42" fmla="*/ 674 w 411"/>
                <a:gd name="T43" fmla="*/ 269 h 411"/>
                <a:gd name="T44" fmla="*/ 703 w 411"/>
                <a:gd name="T45" fmla="*/ 122 h 411"/>
                <a:gd name="T46" fmla="*/ 576 w 411"/>
                <a:gd name="T47" fmla="*/ 122 h 411"/>
                <a:gd name="T48" fmla="*/ 552 w 411"/>
                <a:gd name="T49" fmla="*/ 161 h 411"/>
                <a:gd name="T50" fmla="*/ 289 w 411"/>
                <a:gd name="T51" fmla="*/ 145 h 411"/>
                <a:gd name="T52" fmla="*/ 321 w 411"/>
                <a:gd name="T53" fmla="*/ 313 h 411"/>
                <a:gd name="T54" fmla="*/ 175 w 411"/>
                <a:gd name="T55" fmla="*/ 313 h 411"/>
                <a:gd name="T56" fmla="*/ 20 w 411"/>
                <a:gd name="T57" fmla="*/ 414 h 411"/>
                <a:gd name="T58" fmla="*/ 151 w 411"/>
                <a:gd name="T59" fmla="*/ 558 h 411"/>
                <a:gd name="T60" fmla="*/ 122 w 411"/>
                <a:gd name="T61" fmla="*/ 703 h 411"/>
                <a:gd name="T62" fmla="*/ 249 w 411"/>
                <a:gd name="T63" fmla="*/ 703 h 411"/>
                <a:gd name="T64" fmla="*/ 273 w 411"/>
                <a:gd name="T65" fmla="*/ 664 h 411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411" h="411">
                  <a:moveTo>
                    <a:pt x="206" y="411"/>
                  </a:moveTo>
                  <a:cubicBezTo>
                    <a:pt x="138" y="344"/>
                    <a:pt x="138" y="344"/>
                    <a:pt x="138" y="344"/>
                  </a:cubicBezTo>
                  <a:cubicBezTo>
                    <a:pt x="136" y="348"/>
                    <a:pt x="133" y="352"/>
                    <a:pt x="129" y="355"/>
                  </a:cubicBezTo>
                  <a:cubicBezTo>
                    <a:pt x="120" y="365"/>
                    <a:pt x="107" y="370"/>
                    <a:pt x="93" y="370"/>
                  </a:cubicBezTo>
                  <a:cubicBezTo>
                    <a:pt x="79" y="370"/>
                    <a:pt x="66" y="365"/>
                    <a:pt x="56" y="355"/>
                  </a:cubicBezTo>
                  <a:cubicBezTo>
                    <a:pt x="36" y="335"/>
                    <a:pt x="36" y="302"/>
                    <a:pt x="56" y="282"/>
                  </a:cubicBezTo>
                  <a:cubicBezTo>
                    <a:pt x="60" y="278"/>
                    <a:pt x="64" y="276"/>
                    <a:pt x="68" y="273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81" y="133"/>
                    <a:pt x="81" y="133"/>
                    <a:pt x="81" y="133"/>
                  </a:cubicBezTo>
                  <a:cubicBezTo>
                    <a:pt x="83" y="140"/>
                    <a:pt x="87" y="146"/>
                    <a:pt x="92" y="151"/>
                  </a:cubicBezTo>
                  <a:cubicBezTo>
                    <a:pt x="100" y="160"/>
                    <a:pt x="111" y="164"/>
                    <a:pt x="123" y="164"/>
                  </a:cubicBezTo>
                  <a:cubicBezTo>
                    <a:pt x="135" y="164"/>
                    <a:pt x="146" y="160"/>
                    <a:pt x="155" y="151"/>
                  </a:cubicBezTo>
                  <a:cubicBezTo>
                    <a:pt x="172" y="134"/>
                    <a:pt x="172" y="106"/>
                    <a:pt x="155" y="88"/>
                  </a:cubicBezTo>
                  <a:cubicBezTo>
                    <a:pt x="150" y="83"/>
                    <a:pt x="143" y="79"/>
                    <a:pt x="136" y="77"/>
                  </a:cubicBezTo>
                  <a:cubicBezTo>
                    <a:pt x="130" y="75"/>
                    <a:pt x="130" y="75"/>
                    <a:pt x="130" y="75"/>
                  </a:cubicBezTo>
                  <a:cubicBezTo>
                    <a:pt x="206" y="0"/>
                    <a:pt x="206" y="0"/>
                    <a:pt x="206" y="0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6" y="64"/>
                    <a:pt x="278" y="60"/>
                    <a:pt x="282" y="56"/>
                  </a:cubicBezTo>
                  <a:cubicBezTo>
                    <a:pt x="292" y="47"/>
                    <a:pt x="305" y="41"/>
                    <a:pt x="318" y="41"/>
                  </a:cubicBezTo>
                  <a:cubicBezTo>
                    <a:pt x="332" y="41"/>
                    <a:pt x="345" y="47"/>
                    <a:pt x="355" y="56"/>
                  </a:cubicBezTo>
                  <a:cubicBezTo>
                    <a:pt x="375" y="77"/>
                    <a:pt x="375" y="109"/>
                    <a:pt x="355" y="129"/>
                  </a:cubicBezTo>
                  <a:cubicBezTo>
                    <a:pt x="352" y="133"/>
                    <a:pt x="348" y="136"/>
                    <a:pt x="343" y="138"/>
                  </a:cubicBezTo>
                  <a:cubicBezTo>
                    <a:pt x="411" y="206"/>
                    <a:pt x="411" y="206"/>
                    <a:pt x="411" y="206"/>
                  </a:cubicBezTo>
                  <a:cubicBezTo>
                    <a:pt x="333" y="284"/>
                    <a:pt x="333" y="284"/>
                    <a:pt x="333" y="284"/>
                  </a:cubicBezTo>
                  <a:cubicBezTo>
                    <a:pt x="332" y="277"/>
                    <a:pt x="332" y="277"/>
                    <a:pt x="332" y="277"/>
                  </a:cubicBezTo>
                  <a:cubicBezTo>
                    <a:pt x="330" y="268"/>
                    <a:pt x="326" y="259"/>
                    <a:pt x="319" y="253"/>
                  </a:cubicBezTo>
                  <a:cubicBezTo>
                    <a:pt x="311" y="245"/>
                    <a:pt x="300" y="240"/>
                    <a:pt x="288" y="240"/>
                  </a:cubicBezTo>
                  <a:cubicBezTo>
                    <a:pt x="276" y="240"/>
                    <a:pt x="265" y="245"/>
                    <a:pt x="256" y="253"/>
                  </a:cubicBezTo>
                  <a:cubicBezTo>
                    <a:pt x="239" y="270"/>
                    <a:pt x="239" y="299"/>
                    <a:pt x="256" y="316"/>
                  </a:cubicBezTo>
                  <a:cubicBezTo>
                    <a:pt x="263" y="322"/>
                    <a:pt x="271" y="327"/>
                    <a:pt x="281" y="328"/>
                  </a:cubicBezTo>
                  <a:cubicBezTo>
                    <a:pt x="287" y="329"/>
                    <a:pt x="287" y="329"/>
                    <a:pt x="287" y="329"/>
                  </a:cubicBezTo>
                  <a:lnTo>
                    <a:pt x="206" y="411"/>
                  </a:lnTo>
                  <a:close/>
                  <a:moveTo>
                    <a:pt x="136" y="331"/>
                  </a:moveTo>
                  <a:cubicBezTo>
                    <a:pt x="206" y="401"/>
                    <a:pt x="206" y="401"/>
                    <a:pt x="206" y="401"/>
                  </a:cubicBezTo>
                  <a:cubicBezTo>
                    <a:pt x="273" y="334"/>
                    <a:pt x="273" y="334"/>
                    <a:pt x="273" y="334"/>
                  </a:cubicBezTo>
                  <a:cubicBezTo>
                    <a:pt x="265" y="331"/>
                    <a:pt x="257" y="327"/>
                    <a:pt x="251" y="321"/>
                  </a:cubicBezTo>
                  <a:cubicBezTo>
                    <a:pt x="231" y="301"/>
                    <a:pt x="231" y="268"/>
                    <a:pt x="251" y="248"/>
                  </a:cubicBezTo>
                  <a:cubicBezTo>
                    <a:pt x="261" y="238"/>
                    <a:pt x="274" y="233"/>
                    <a:pt x="288" y="233"/>
                  </a:cubicBezTo>
                  <a:cubicBezTo>
                    <a:pt x="302" y="233"/>
                    <a:pt x="315" y="238"/>
                    <a:pt x="324" y="248"/>
                  </a:cubicBezTo>
                  <a:cubicBezTo>
                    <a:pt x="331" y="254"/>
                    <a:pt x="335" y="261"/>
                    <a:pt x="337" y="269"/>
                  </a:cubicBezTo>
                  <a:cubicBezTo>
                    <a:pt x="401" y="206"/>
                    <a:pt x="401" y="206"/>
                    <a:pt x="401" y="206"/>
                  </a:cubicBezTo>
                  <a:cubicBezTo>
                    <a:pt x="331" y="136"/>
                    <a:pt x="331" y="136"/>
                    <a:pt x="331" y="136"/>
                  </a:cubicBezTo>
                  <a:cubicBezTo>
                    <a:pt x="336" y="134"/>
                    <a:pt x="336" y="134"/>
                    <a:pt x="336" y="134"/>
                  </a:cubicBezTo>
                  <a:cubicBezTo>
                    <a:pt x="341" y="131"/>
                    <a:pt x="346" y="128"/>
                    <a:pt x="350" y="124"/>
                  </a:cubicBezTo>
                  <a:cubicBezTo>
                    <a:pt x="367" y="107"/>
                    <a:pt x="367" y="79"/>
                    <a:pt x="350" y="61"/>
                  </a:cubicBezTo>
                  <a:cubicBezTo>
                    <a:pt x="341" y="53"/>
                    <a:pt x="330" y="48"/>
                    <a:pt x="318" y="48"/>
                  </a:cubicBezTo>
                  <a:cubicBezTo>
                    <a:pt x="306" y="48"/>
                    <a:pt x="295" y="53"/>
                    <a:pt x="287" y="61"/>
                  </a:cubicBezTo>
                  <a:cubicBezTo>
                    <a:pt x="283" y="65"/>
                    <a:pt x="280" y="70"/>
                    <a:pt x="278" y="75"/>
                  </a:cubicBezTo>
                  <a:cubicBezTo>
                    <a:pt x="275" y="80"/>
                    <a:pt x="275" y="80"/>
                    <a:pt x="275" y="80"/>
                  </a:cubicBezTo>
                  <a:cubicBezTo>
                    <a:pt x="206" y="10"/>
                    <a:pt x="206" y="10"/>
                    <a:pt x="206" y="10"/>
                  </a:cubicBezTo>
                  <a:cubicBezTo>
                    <a:pt x="144" y="72"/>
                    <a:pt x="144" y="72"/>
                    <a:pt x="144" y="72"/>
                  </a:cubicBezTo>
                  <a:cubicBezTo>
                    <a:pt x="150" y="75"/>
                    <a:pt x="155" y="79"/>
                    <a:pt x="160" y="83"/>
                  </a:cubicBezTo>
                  <a:cubicBezTo>
                    <a:pt x="180" y="103"/>
                    <a:pt x="180" y="136"/>
                    <a:pt x="160" y="156"/>
                  </a:cubicBezTo>
                  <a:cubicBezTo>
                    <a:pt x="150" y="166"/>
                    <a:pt x="137" y="171"/>
                    <a:pt x="123" y="171"/>
                  </a:cubicBezTo>
                  <a:cubicBezTo>
                    <a:pt x="110" y="171"/>
                    <a:pt x="97" y="166"/>
                    <a:pt x="87" y="156"/>
                  </a:cubicBezTo>
                  <a:cubicBezTo>
                    <a:pt x="82" y="152"/>
                    <a:pt x="78" y="146"/>
                    <a:pt x="76" y="140"/>
                  </a:cubicBezTo>
                  <a:cubicBezTo>
                    <a:pt x="10" y="206"/>
                    <a:pt x="10" y="206"/>
                    <a:pt x="10" y="206"/>
                  </a:cubicBezTo>
                  <a:cubicBezTo>
                    <a:pt x="80" y="275"/>
                    <a:pt x="80" y="275"/>
                    <a:pt x="80" y="275"/>
                  </a:cubicBezTo>
                  <a:cubicBezTo>
                    <a:pt x="75" y="278"/>
                    <a:pt x="75" y="278"/>
                    <a:pt x="75" y="278"/>
                  </a:cubicBezTo>
                  <a:cubicBezTo>
                    <a:pt x="70" y="280"/>
                    <a:pt x="65" y="283"/>
                    <a:pt x="61" y="287"/>
                  </a:cubicBezTo>
                  <a:cubicBezTo>
                    <a:pt x="44" y="304"/>
                    <a:pt x="44" y="333"/>
                    <a:pt x="61" y="350"/>
                  </a:cubicBezTo>
                  <a:cubicBezTo>
                    <a:pt x="70" y="358"/>
                    <a:pt x="81" y="363"/>
                    <a:pt x="93" y="363"/>
                  </a:cubicBezTo>
                  <a:cubicBezTo>
                    <a:pt x="105" y="363"/>
                    <a:pt x="116" y="358"/>
                    <a:pt x="124" y="350"/>
                  </a:cubicBezTo>
                  <a:cubicBezTo>
                    <a:pt x="128" y="346"/>
                    <a:pt x="131" y="341"/>
                    <a:pt x="134" y="336"/>
                  </a:cubicBezTo>
                  <a:lnTo>
                    <a:pt x="136" y="33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sz="240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44" name="Text Box 20"/>
          <p:cNvSpPr txBox="1">
            <a:spLocks noChangeArrowheads="1"/>
          </p:cNvSpPr>
          <p:nvPr/>
        </p:nvSpPr>
        <p:spPr bwMode="auto">
          <a:xfrm>
            <a:off x="179043" y="2766038"/>
            <a:ext cx="233910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anose="05000000000000000000" pitchFamily="2" charset="2"/>
              <a:buChar char="n"/>
              <a:defRPr sz="1200">
                <a:solidFill>
                  <a:srgbClr val="5F5F5F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algn="ctr" eaLnBrk="1" hangingPunct="1">
              <a:buClrTx/>
              <a:buFontTx/>
              <a:buNone/>
            </a:pPr>
            <a:r>
              <a:rPr lang="zh-TW" altLang="en-US" sz="2800" dirty="0" smtClean="0">
                <a:solidFill>
                  <a:srgbClr val="26C6DA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花費金額估算</a:t>
            </a:r>
            <a:endParaRPr lang="zh-CN" altLang="en-US" sz="2800" dirty="0">
              <a:solidFill>
                <a:srgbClr val="26C6DA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7" name="圖片 2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5485" y="476886"/>
            <a:ext cx="1080466" cy="108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71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88">
      <a:dk1>
        <a:sysClr val="windowText" lastClr="000000"/>
      </a:dk1>
      <a:lt1>
        <a:sysClr val="window" lastClr="FFFFFF"/>
      </a:lt1>
      <a:dk2>
        <a:srgbClr val="005482"/>
      </a:dk2>
      <a:lt2>
        <a:srgbClr val="7D8287"/>
      </a:lt2>
      <a:accent1>
        <a:srgbClr val="8EBE3F"/>
      </a:accent1>
      <a:accent2>
        <a:srgbClr val="00ABB9"/>
      </a:accent2>
      <a:accent3>
        <a:srgbClr val="B2D235"/>
      </a:accent3>
      <a:accent4>
        <a:srgbClr val="FFAF28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8496</TotalTime>
  <Words>197</Words>
  <Application>Microsoft Office PowerPoint</Application>
  <PresentationFormat>寬螢幕</PresentationFormat>
  <Paragraphs>86</Paragraphs>
  <Slides>12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3" baseType="lpstr">
      <vt:lpstr>Bebas</vt:lpstr>
      <vt:lpstr>FontAwesome</vt:lpstr>
      <vt:lpstr>Montserrat Light</vt:lpstr>
      <vt:lpstr>Open Sans</vt:lpstr>
      <vt:lpstr>微軟正黑體</vt:lpstr>
      <vt:lpstr>新細明體</vt:lpstr>
      <vt:lpstr>Arial</vt:lpstr>
      <vt:lpstr>Calibri</vt:lpstr>
      <vt:lpstr>Montserrat</vt:lpstr>
      <vt:lpstr>Wingdings</vt:lpstr>
      <vt:lpstr>Office Theme</vt:lpstr>
      <vt:lpstr>PowerPoint 簡報</vt:lpstr>
      <vt:lpstr>PowerPoint 簡報</vt:lpstr>
      <vt:lpstr>PowerPoint 簡報</vt:lpstr>
      <vt:lpstr>Why</vt:lpstr>
      <vt:lpstr>PowerPoint 簡報</vt:lpstr>
      <vt:lpstr>PowerPoint 簡報</vt:lpstr>
      <vt:lpstr>PowerPoint 簡報</vt:lpstr>
      <vt:lpstr>PowerPoint 簡報</vt:lpstr>
      <vt:lpstr>PowerPoint 簡報</vt:lpstr>
      <vt:lpstr>Result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Shopon Ahmed</dc:creator>
  <cp:lastModifiedBy>陳紫瑜</cp:lastModifiedBy>
  <cp:revision>1115</cp:revision>
  <dcterms:created xsi:type="dcterms:W3CDTF">2017-09-28T05:04:55Z</dcterms:created>
  <dcterms:modified xsi:type="dcterms:W3CDTF">2018-04-11T07:12:28Z</dcterms:modified>
</cp:coreProperties>
</file>

<file path=docProps/thumbnail.jpeg>
</file>